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95" r:id="rId3"/>
    <p:sldId id="298" r:id="rId4"/>
    <p:sldId id="299" r:id="rId5"/>
    <p:sldId id="300" r:id="rId6"/>
    <p:sldId id="301" r:id="rId7"/>
    <p:sldId id="302" r:id="rId8"/>
    <p:sldId id="303" r:id="rId9"/>
    <p:sldId id="296" r:id="rId10"/>
    <p:sldId id="280" r:id="rId11"/>
    <p:sldId id="297" r:id="rId12"/>
    <p:sldId id="267" r:id="rId13"/>
    <p:sldId id="281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21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089BF-9AFC-5A41-9E9D-F40779A1D23C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5EAE5-C8CB-CE43-A041-B87DC0D8D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3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7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7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59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7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79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3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0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9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1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1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6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2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4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5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0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2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1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2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4996-0F44-1A41-91AF-7BF62A9BEA7D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9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ttlewandlelettersandsounds.org.uk/resources/for-paren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8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357" y="479039"/>
            <a:ext cx="8362584" cy="484529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43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entury Gothic" charset="0"/>
                <a:cs typeface="Century Gothic" charset="0"/>
              </a:rPr>
              <a:t>Hillshott</a:t>
            </a:r>
            <a:r>
              <a:rPr lang="en-US" sz="43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School Nursery</a:t>
            </a:r>
          </a:p>
          <a:p>
            <a:endParaRPr lang="en-US" sz="16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b="1" dirty="0">
                <a:latin typeface="Comic Sans MS" panose="030F0702030302020204" pitchFamily="66" charset="0"/>
                <a:ea typeface="Century Gothic" charset="0"/>
                <a:cs typeface="Calibri" panose="020F0502020204030204" pitchFamily="34" charset="0"/>
              </a:rPr>
              <a:t>Parent Information</a:t>
            </a:r>
          </a:p>
          <a:p>
            <a:pPr algn="ctr"/>
            <a:r>
              <a:rPr lang="en-US" sz="3200" b="1" dirty="0" smtClean="0">
                <a:latin typeface="Comic Sans MS" panose="030F0702030302020204" pitchFamily="66" charset="0"/>
                <a:ea typeface="Century Gothic" charset="0"/>
                <a:cs typeface="Calibri" panose="020F0502020204030204" pitchFamily="34" charset="0"/>
              </a:rPr>
              <a:t>Phonics &amp; Reading</a:t>
            </a:r>
            <a:endParaRPr lang="en-US" sz="3200" b="1" dirty="0">
              <a:latin typeface="Comic Sans MS" panose="030F0702030302020204" pitchFamily="66" charset="0"/>
              <a:ea typeface="Century Gothic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33667"/>
            <a:ext cx="243205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9"/>
    </mc:Choice>
    <mc:Fallback xmlns="">
      <p:transition spd="slow" advTm="496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7877"/>
            <a:ext cx="9144000" cy="68211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274638"/>
            <a:ext cx="878522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Teaching Sequence</a:t>
            </a:r>
            <a:endParaRPr lang="en-GB" sz="4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GB" sz="2000" dirty="0">
              <a:latin typeface="Arial" charset="0"/>
            </a:endParaRPr>
          </a:p>
          <a:p>
            <a:pPr marL="0" indent="0">
              <a:buFontTx/>
              <a:buNone/>
              <a:defRPr/>
            </a:pPr>
            <a:endParaRPr lang="en-GB" sz="200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000" t="16789" r="32295" b="63377"/>
          <a:stretch/>
        </p:blipFill>
        <p:spPr>
          <a:xfrm>
            <a:off x="353463" y="921594"/>
            <a:ext cx="8437074" cy="2431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8592" t="17021" r="31827" b="53877"/>
          <a:stretch/>
        </p:blipFill>
        <p:spPr>
          <a:xfrm>
            <a:off x="294237" y="3305182"/>
            <a:ext cx="8496300" cy="35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59"/>
    </mc:Choice>
    <mc:Fallback xmlns="">
      <p:transition spd="slow" advTm="48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7877"/>
            <a:ext cx="9144000" cy="68211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274638"/>
            <a:ext cx="878522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Teaching Sequence</a:t>
            </a:r>
            <a:endParaRPr lang="en-GB" sz="4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GB" sz="2000" dirty="0">
              <a:latin typeface="Arial" charset="0"/>
            </a:endParaRPr>
          </a:p>
          <a:p>
            <a:pPr marL="0" indent="0">
              <a:buFontTx/>
              <a:buNone/>
              <a:defRPr/>
            </a:pPr>
            <a:endParaRPr lang="en-GB" sz="20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948" t="17432" r="32119" b="60333"/>
          <a:stretch/>
        </p:blipFill>
        <p:spPr>
          <a:xfrm>
            <a:off x="201613" y="976873"/>
            <a:ext cx="8408987" cy="2701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9203" t="17285" r="32143" b="55127"/>
          <a:stretch/>
        </p:blipFill>
        <p:spPr>
          <a:xfrm>
            <a:off x="290453" y="3678208"/>
            <a:ext cx="8363804" cy="335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59"/>
    </mc:Choice>
    <mc:Fallback xmlns="">
      <p:transition spd="slow" advTm="48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164"/>
            <a:ext cx="9144000" cy="68211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274638"/>
            <a:ext cx="878522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Reading</a:t>
            </a:r>
            <a:endParaRPr lang="en-GB" sz="4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latin typeface="Century Gothic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9D9CE-1743-4DE9-AE0C-FE5B877D76E4}"/>
              </a:ext>
            </a:extLst>
          </p:cNvPr>
          <p:cNvSpPr txBox="1"/>
          <p:nvPr/>
        </p:nvSpPr>
        <p:spPr>
          <a:xfrm>
            <a:off x="328142" y="977875"/>
            <a:ext cx="86514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Once children have a secure knowledge of a number </a:t>
            </a:r>
            <a:r>
              <a:rPr lang="en-US" sz="2000" dirty="0" smtClean="0">
                <a:latin typeface="Comic Sans MS" panose="030F0702030302020204" pitchFamily="66" charset="0"/>
              </a:rPr>
              <a:t>of GPC’s </a:t>
            </a:r>
            <a:r>
              <a:rPr lang="en-US" sz="2000" dirty="0">
                <a:latin typeface="Comic Sans MS" panose="030F0702030302020204" pitchFamily="66" charset="0"/>
              </a:rPr>
              <a:t>(Grapheme Phoneme </a:t>
            </a:r>
            <a:r>
              <a:rPr lang="en-US" sz="2000" dirty="0" smtClean="0">
                <a:latin typeface="Comic Sans MS" panose="030F0702030302020204" pitchFamily="66" charset="0"/>
              </a:rPr>
              <a:t>Correspondences) and </a:t>
            </a:r>
            <a:r>
              <a:rPr lang="en-US" sz="2000" dirty="0">
                <a:latin typeface="Comic Sans MS" panose="030F0702030302020204" pitchFamily="66" charset="0"/>
              </a:rPr>
              <a:t>are confidently </a:t>
            </a:r>
            <a:r>
              <a:rPr lang="en-US" sz="2000" dirty="0" smtClean="0">
                <a:latin typeface="Comic Sans MS" panose="030F0702030302020204" pitchFamily="66" charset="0"/>
              </a:rPr>
              <a:t>blending, they </a:t>
            </a:r>
            <a:r>
              <a:rPr lang="en-US" sz="2000" dirty="0">
                <a:latin typeface="Comic Sans MS" panose="030F0702030302020204" pitchFamily="66" charset="0"/>
              </a:rPr>
              <a:t>will be ready for </a:t>
            </a:r>
            <a:r>
              <a:rPr lang="en-US" sz="2000" dirty="0" smtClean="0">
                <a:latin typeface="Comic Sans MS" panose="030F0702030302020204" pitchFamily="66" charset="0"/>
              </a:rPr>
              <a:t>reading books.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Prior to this they may have wordless books which </a:t>
            </a:r>
            <a:r>
              <a:rPr lang="en-US" sz="2000" dirty="0" smtClean="0">
                <a:latin typeface="Comic Sans MS" panose="030F0702030302020204" pitchFamily="66" charset="0"/>
              </a:rPr>
              <a:t>develop great </a:t>
            </a:r>
            <a:r>
              <a:rPr lang="en-US" sz="2000" dirty="0">
                <a:latin typeface="Comic Sans MS" panose="030F0702030302020204" pitchFamily="66" charset="0"/>
              </a:rPr>
              <a:t>language skills and teach children the layout of </a:t>
            </a:r>
            <a:r>
              <a:rPr lang="en-US" sz="2000" dirty="0" smtClean="0">
                <a:latin typeface="Comic Sans MS" panose="030F0702030302020204" pitchFamily="66" charset="0"/>
              </a:rPr>
              <a:t>books and </a:t>
            </a:r>
            <a:r>
              <a:rPr lang="en-US" sz="2000" dirty="0">
                <a:latin typeface="Comic Sans MS" panose="030F0702030302020204" pitchFamily="66" charset="0"/>
              </a:rPr>
              <a:t>how to handle </a:t>
            </a:r>
            <a:r>
              <a:rPr lang="en-US" sz="2000" dirty="0" smtClean="0">
                <a:latin typeface="Comic Sans MS" panose="030F0702030302020204" pitchFamily="66" charset="0"/>
              </a:rPr>
              <a:t>books.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Please make sure books are in book bags </a:t>
            </a:r>
            <a:r>
              <a:rPr lang="en-US" sz="2000" dirty="0" smtClean="0">
                <a:latin typeface="Comic Sans MS" panose="030F0702030302020204" pitchFamily="66" charset="0"/>
              </a:rPr>
              <a:t>everyday.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Please </a:t>
            </a:r>
            <a:r>
              <a:rPr lang="en-US" sz="2000" dirty="0">
                <a:latin typeface="Comic Sans MS" panose="030F0702030302020204" pitchFamily="66" charset="0"/>
              </a:rPr>
              <a:t>look after our </a:t>
            </a:r>
            <a:r>
              <a:rPr lang="en-US" sz="2000" dirty="0" smtClean="0">
                <a:latin typeface="Comic Sans MS" panose="030F0702030302020204" pitchFamily="66" charset="0"/>
              </a:rPr>
              <a:t>books by not putting water bottles in bags.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05"/>
    </mc:Choice>
    <mc:Fallback xmlns="">
      <p:transition spd="slow" advTm="131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164"/>
            <a:ext cx="9144000" cy="68211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274638"/>
            <a:ext cx="878522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Learning to Read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latin typeface="Century Gothic" pitchFamily="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E9D9CE-1743-4DE9-AE0C-FE5B877D76E4}"/>
              </a:ext>
            </a:extLst>
          </p:cNvPr>
          <p:cNvSpPr txBox="1"/>
          <p:nvPr/>
        </p:nvSpPr>
        <p:spPr>
          <a:xfrm>
            <a:off x="328142" y="977875"/>
            <a:ext cx="865146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Children read carefully matched decodable books to support the development of fluently </a:t>
            </a:r>
            <a:r>
              <a:rPr lang="en-US" sz="2000" dirty="0">
                <a:latin typeface="Comic Sans MS" panose="030F0702030302020204" pitchFamily="66" charset="0"/>
              </a:rPr>
              <a:t>and </a:t>
            </a:r>
            <a:r>
              <a:rPr lang="en-US" sz="2000" dirty="0" smtClean="0">
                <a:latin typeface="Comic Sans MS" panose="030F0702030302020204" pitchFamily="66" charset="0"/>
              </a:rPr>
              <a:t>independence.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</a:rPr>
              <a:t>Decoding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</a:rPr>
              <a:t>Prosody (intonation</a:t>
            </a:r>
            <a:r>
              <a:rPr lang="en-US" sz="2000" dirty="0">
                <a:latin typeface="Comic Sans MS" panose="030F0702030302020204" pitchFamily="66" charset="0"/>
              </a:rPr>
              <a:t>, expression</a:t>
            </a:r>
            <a:r>
              <a:rPr lang="en-US" sz="2000" dirty="0" smtClean="0">
                <a:latin typeface="Comic Sans MS" panose="030F0702030302020204" pitchFamily="66" charset="0"/>
              </a:rPr>
              <a:t>)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3.   Comprehension</a:t>
            </a:r>
          </a:p>
          <a:p>
            <a:pPr marL="342900" indent="-342900">
              <a:buAutoNum type="arabicPeriod"/>
            </a:pP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When children take their book home to read they should be 95% fluent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Please do not worry that a book is too easy </a:t>
            </a:r>
            <a:r>
              <a:rPr lang="mr-IN" sz="2000" dirty="0">
                <a:latin typeface="Comic Sans MS" panose="030F0702030302020204" pitchFamily="66" charset="0"/>
              </a:rPr>
              <a:t>–</a:t>
            </a:r>
            <a:r>
              <a:rPr lang="en-US" sz="2000" dirty="0">
                <a:latin typeface="Comic Sans MS" panose="030F0702030302020204" pitchFamily="66" charset="0"/>
              </a:rPr>
              <a:t> your child needs to develop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fluency and confidence in </a:t>
            </a:r>
            <a:r>
              <a:rPr lang="en-US" sz="2000" dirty="0" smtClean="0">
                <a:latin typeface="Comic Sans MS" panose="030F0702030302020204" pitchFamily="66" charset="0"/>
              </a:rPr>
              <a:t>reading. Re-reading </a:t>
            </a:r>
            <a:r>
              <a:rPr lang="en-US" sz="2000" dirty="0">
                <a:latin typeface="Comic Sans MS" panose="030F0702030302020204" pitchFamily="66" charset="0"/>
              </a:rPr>
              <a:t>a book </a:t>
            </a:r>
            <a:r>
              <a:rPr lang="en-US" sz="2000" dirty="0" smtClean="0">
                <a:latin typeface="Comic Sans MS" panose="030F0702030302020204" pitchFamily="66" charset="0"/>
              </a:rPr>
              <a:t>they </a:t>
            </a:r>
            <a:r>
              <a:rPr lang="en-US" sz="2000" dirty="0">
                <a:latin typeface="Comic Sans MS" panose="030F0702030302020204" pitchFamily="66" charset="0"/>
              </a:rPr>
              <a:t>have had </a:t>
            </a:r>
            <a:r>
              <a:rPr lang="en-US" sz="2000" dirty="0" smtClean="0">
                <a:latin typeface="Comic Sans MS" panose="030F0702030302020204" pitchFamily="66" charset="0"/>
              </a:rPr>
              <a:t>before helps </a:t>
            </a:r>
            <a:r>
              <a:rPr lang="en-US" sz="2000" dirty="0">
                <a:latin typeface="Comic Sans MS" panose="030F0702030302020204" pitchFamily="66" charset="0"/>
              </a:rPr>
              <a:t>develop fluency </a:t>
            </a:r>
            <a:r>
              <a:rPr lang="mr-IN" sz="2000" dirty="0">
                <a:latin typeface="Comic Sans MS" panose="030F0702030302020204" pitchFamily="66" charset="0"/>
              </a:rPr>
              <a:t>–</a:t>
            </a:r>
            <a:r>
              <a:rPr lang="en-US" sz="2000" dirty="0">
                <a:latin typeface="Comic Sans MS" panose="030F0702030302020204" pitchFamily="66" charset="0"/>
              </a:rPr>
              <a:t> this is the goal.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Celebrate their success!!!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1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969"/>
    </mc:Choice>
    <mc:Fallback xmlns="">
      <p:transition spd="slow" advTm="140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274638"/>
            <a:ext cx="878522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What you can do at home</a:t>
            </a:r>
            <a:endParaRPr lang="en-GB" sz="4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79447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Please </a:t>
            </a:r>
            <a:r>
              <a:rPr lang="en-US" sz="1800" dirty="0">
                <a:latin typeface="Comic Sans MS" panose="030F0702030302020204" pitchFamily="66" charset="0"/>
              </a:rPr>
              <a:t>look at the Little </a:t>
            </a:r>
            <a:r>
              <a:rPr lang="en-US" sz="1800" dirty="0" err="1">
                <a:latin typeface="Comic Sans MS" panose="030F0702030302020204" pitchFamily="66" charset="0"/>
              </a:rPr>
              <a:t>Wandle</a:t>
            </a:r>
            <a:r>
              <a:rPr lang="en-US" sz="1800" dirty="0">
                <a:latin typeface="Comic Sans MS" panose="030F0702030302020204" pitchFamily="66" charset="0"/>
              </a:rPr>
              <a:t> videos and guidance for parents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  <a:hlinkClick r:id="rId4"/>
              </a:rPr>
              <a:t>https://www.littlewandlelettersandsounds.org.uk/resources/for-parents/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Support children in learning the </a:t>
            </a:r>
            <a:r>
              <a:rPr lang="en-US" sz="1800" dirty="0" smtClean="0">
                <a:latin typeface="Comic Sans MS" panose="030F0702030302020204" pitchFamily="66" charset="0"/>
              </a:rPr>
              <a:t>correct pronunciation of phonemes. 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Let your child “show off” their reading to you and celebrate and praise all the way!</a:t>
            </a: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Share books with your children for pleasure</a:t>
            </a: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00"/>
    </mc:Choice>
    <mc:Fallback xmlns="">
      <p:transition spd="slow" advTm="84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u="sng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  <a:p>
            <a:endParaRPr lang="en-GB" sz="20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20436-46DC-49FA-BF68-F54A968FAF19}"/>
              </a:ext>
            </a:extLst>
          </p:cNvPr>
          <p:cNvSpPr txBox="1"/>
          <p:nvPr/>
        </p:nvSpPr>
        <p:spPr>
          <a:xfrm>
            <a:off x="446087" y="1172887"/>
            <a:ext cx="82518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Phonics is a method of teaching children to read and then </a:t>
            </a:r>
            <a:r>
              <a:rPr lang="en-GB" sz="2400" dirty="0" smtClean="0">
                <a:latin typeface="Comic Sans MS" panose="030F0702030302020204" pitchFamily="66" charset="0"/>
              </a:rPr>
              <a:t>write. In school we use </a:t>
            </a:r>
            <a:r>
              <a:rPr lang="en-GB" sz="2400" dirty="0">
                <a:latin typeface="Comic Sans MS" panose="030F0702030302020204" pitchFamily="66" charset="0"/>
              </a:rPr>
              <a:t>a programme called ‘</a:t>
            </a:r>
            <a:r>
              <a:rPr lang="en-GB" sz="2400" dirty="0" smtClean="0">
                <a:latin typeface="Comic Sans MS" panose="030F0702030302020204" pitchFamily="66" charset="0"/>
              </a:rPr>
              <a:t>Little </a:t>
            </a:r>
            <a:r>
              <a:rPr lang="en-GB" sz="2400" dirty="0" err="1" smtClean="0">
                <a:latin typeface="Comic Sans MS" panose="030F0702030302020204" pitchFamily="66" charset="0"/>
              </a:rPr>
              <a:t>Wandle</a:t>
            </a:r>
            <a:r>
              <a:rPr lang="en-GB" sz="2400" dirty="0" smtClean="0">
                <a:latin typeface="Comic Sans MS" panose="030F0702030302020204" pitchFamily="66" charset="0"/>
              </a:rPr>
              <a:t>.’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We </a:t>
            </a:r>
            <a:r>
              <a:rPr lang="en-GB" sz="2400" dirty="0">
                <a:latin typeface="Comic Sans MS" panose="030F0702030302020204" pitchFamily="66" charset="0"/>
              </a:rPr>
              <a:t>have a 20 minute phonic session in Reception every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Each session  begins by ‘</a:t>
            </a:r>
            <a:r>
              <a:rPr lang="en-GB" sz="2400" b="1" dirty="0" err="1">
                <a:latin typeface="Comic Sans MS" panose="030F0702030302020204" pitchFamily="66" charset="0"/>
              </a:rPr>
              <a:t>revisting</a:t>
            </a:r>
            <a:r>
              <a:rPr lang="en-GB" sz="2400" dirty="0">
                <a:latin typeface="Comic Sans MS" panose="030F0702030302020204" pitchFamily="66" charset="0"/>
              </a:rPr>
              <a:t>’ previously learnt sounds and </a:t>
            </a:r>
            <a:r>
              <a:rPr lang="en-GB" sz="2400" dirty="0" smtClean="0">
                <a:latin typeface="Comic Sans MS" panose="030F0702030302020204" pitchFamily="66" charset="0"/>
              </a:rPr>
              <a:t>words.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We then ‘</a:t>
            </a:r>
            <a:r>
              <a:rPr lang="en-GB" sz="2400" b="1" dirty="0">
                <a:latin typeface="Comic Sans MS" panose="030F0702030302020204" pitchFamily="66" charset="0"/>
              </a:rPr>
              <a:t>teach</a:t>
            </a:r>
            <a:r>
              <a:rPr lang="en-GB" sz="2400" dirty="0">
                <a:latin typeface="Comic Sans MS" panose="030F0702030302020204" pitchFamily="66" charset="0"/>
              </a:rPr>
              <a:t>’ a new </a:t>
            </a:r>
            <a:r>
              <a:rPr lang="en-GB" sz="2400" dirty="0" smtClean="0">
                <a:latin typeface="Comic Sans MS" panose="030F0702030302020204" pitchFamily="66" charset="0"/>
              </a:rPr>
              <a:t>sound. On Friday’s we revisit the sounds learnt that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This </a:t>
            </a:r>
            <a:r>
              <a:rPr lang="en-GB" sz="2400" dirty="0">
                <a:latin typeface="Comic Sans MS" panose="030F0702030302020204" pitchFamily="66" charset="0"/>
              </a:rPr>
              <a:t>is followed by </a:t>
            </a:r>
            <a:r>
              <a:rPr lang="en-GB" sz="2400" dirty="0" smtClean="0">
                <a:latin typeface="Comic Sans MS" panose="030F0702030302020204" pitchFamily="66" charset="0"/>
              </a:rPr>
              <a:t>a blending activity to </a:t>
            </a:r>
            <a:r>
              <a:rPr lang="en-GB" sz="2400" dirty="0">
                <a:latin typeface="Comic Sans MS" panose="030F0702030302020204" pitchFamily="66" charset="0"/>
              </a:rPr>
              <a:t>‘</a:t>
            </a:r>
            <a:r>
              <a:rPr lang="en-GB" sz="2400" b="1" dirty="0">
                <a:latin typeface="Comic Sans MS" panose="030F0702030302020204" pitchFamily="66" charset="0"/>
              </a:rPr>
              <a:t>practise</a:t>
            </a:r>
            <a:r>
              <a:rPr lang="en-GB" sz="2400" dirty="0">
                <a:latin typeface="Comic Sans MS" panose="030F0702030302020204" pitchFamily="66" charset="0"/>
              </a:rPr>
              <a:t>’ using this new sound for </a:t>
            </a:r>
            <a:r>
              <a:rPr lang="en-GB" sz="2400" dirty="0" smtClean="0">
                <a:latin typeface="Comic Sans MS" panose="030F0702030302020204" pitchFamily="66" charset="0"/>
              </a:rPr>
              <a:t>reading.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Finally </a:t>
            </a:r>
            <a:r>
              <a:rPr lang="en-GB" sz="2400" dirty="0">
                <a:latin typeface="Comic Sans MS" panose="030F0702030302020204" pitchFamily="66" charset="0"/>
              </a:rPr>
              <a:t>we ‘</a:t>
            </a:r>
            <a:r>
              <a:rPr lang="en-GB" sz="2400" b="1" dirty="0">
                <a:latin typeface="Comic Sans MS" panose="030F0702030302020204" pitchFamily="66" charset="0"/>
              </a:rPr>
              <a:t>apply</a:t>
            </a:r>
            <a:r>
              <a:rPr lang="en-GB" sz="2400" dirty="0">
                <a:latin typeface="Comic Sans MS" panose="030F0702030302020204" pitchFamily="66" charset="0"/>
              </a:rPr>
              <a:t>’ these new skills to read or write a simple a sentence.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6CD6-4076-4285-8FED-BB9BB06F4455}"/>
              </a:ext>
            </a:extLst>
          </p:cNvPr>
          <p:cNvSpPr txBox="1"/>
          <p:nvPr/>
        </p:nvSpPr>
        <p:spPr>
          <a:xfrm>
            <a:off x="1094283" y="304967"/>
            <a:ext cx="64607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What is 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Phonics?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0"/>
    </mc:Choice>
    <mc:Fallback xmlns="">
      <p:transition spd="slow" advTm="653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u="sng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  <a:p>
            <a:endParaRPr lang="en-GB" sz="20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20436-46DC-49FA-BF68-F54A968FAF19}"/>
              </a:ext>
            </a:extLst>
          </p:cNvPr>
          <p:cNvSpPr txBox="1"/>
          <p:nvPr/>
        </p:nvSpPr>
        <p:spPr>
          <a:xfrm>
            <a:off x="446087" y="759649"/>
            <a:ext cx="82518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Phoneme - The </a:t>
            </a:r>
            <a:r>
              <a:rPr lang="en-GB" sz="1600" dirty="0">
                <a:latin typeface="Comic Sans MS" panose="030F0702030302020204" pitchFamily="66" charset="0"/>
              </a:rPr>
              <a:t>smallest unit of sound that can be identified in words. We sometimes simply call this a ‘sound’, although it is helpful for children to use the term ‘phoneme’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Grapheme - </a:t>
            </a:r>
            <a:r>
              <a:rPr lang="en-GB" sz="1600" dirty="0">
                <a:latin typeface="Comic Sans MS" panose="030F0702030302020204" pitchFamily="66" charset="0"/>
              </a:rPr>
              <a:t>A letter or group of letters used to represent a particular phoneme when </a:t>
            </a:r>
            <a:r>
              <a:rPr lang="en-GB" sz="1600" dirty="0" smtClean="0">
                <a:latin typeface="Comic Sans MS" panose="030F0702030302020204" pitchFamily="66" charset="0"/>
              </a:rPr>
              <a:t>writing.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Digraph </a:t>
            </a:r>
            <a:r>
              <a:rPr lang="en-GB" sz="1600" dirty="0" smtClean="0">
                <a:latin typeface="Comic Sans MS" panose="030F0702030302020204" pitchFamily="66" charset="0"/>
              </a:rPr>
              <a:t>- A </a:t>
            </a:r>
            <a:r>
              <a:rPr lang="en-GB" sz="1600" dirty="0">
                <a:latin typeface="Comic Sans MS" panose="030F0702030302020204" pitchFamily="66" charset="0"/>
              </a:rPr>
              <a:t>grapheme using two letters to represent one phoneme. With children, we frequently reinforce it with the mantra ‘two letters, one sound’.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err="1" smtClean="0">
                <a:latin typeface="Comic Sans MS" panose="030F0702030302020204" pitchFamily="66" charset="0"/>
              </a:rPr>
              <a:t>Trigraph</a:t>
            </a:r>
            <a:r>
              <a:rPr lang="en-GB" sz="1600" dirty="0" smtClean="0">
                <a:latin typeface="Comic Sans MS" panose="030F0702030302020204" pitchFamily="66" charset="0"/>
              </a:rPr>
              <a:t> - </a:t>
            </a:r>
            <a:r>
              <a:rPr lang="en-GB" sz="1600" dirty="0">
                <a:latin typeface="Comic Sans MS" panose="030F0702030302020204" pitchFamily="66" charset="0"/>
              </a:rPr>
              <a:t>A grapheme using three letters to represent one phoneme. With children, we frequently reinforce it with the mantra ‘three letters, one sound’. 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Segment </a:t>
            </a:r>
            <a:r>
              <a:rPr lang="en-GB" sz="1600" dirty="0" smtClean="0">
                <a:latin typeface="Comic Sans MS" panose="030F0702030302020204" pitchFamily="66" charset="0"/>
              </a:rPr>
              <a:t>- To </a:t>
            </a:r>
            <a:r>
              <a:rPr lang="en-GB" sz="1600" dirty="0">
                <a:latin typeface="Comic Sans MS" panose="030F0702030302020204" pitchFamily="66" charset="0"/>
              </a:rPr>
              <a:t>identify each of the individual phonemes in a word, working all the way through from left to right. This is an important first stage of writing (spelling) a word but needs to be practised orally first. Counting the phonemes is often helpful in reinforcing this process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Blend </a:t>
            </a:r>
            <a:r>
              <a:rPr lang="en-GB" sz="1600" dirty="0" smtClean="0">
                <a:latin typeface="Comic Sans MS" panose="030F0702030302020204" pitchFamily="66" charset="0"/>
              </a:rPr>
              <a:t>- To </a:t>
            </a:r>
            <a:r>
              <a:rPr lang="en-GB" sz="1600" dirty="0">
                <a:latin typeface="Comic Sans MS" panose="030F0702030302020204" pitchFamily="66" charset="0"/>
              </a:rPr>
              <a:t>combine individual phonemes into a whole word, working all the way through from left to right. Once the GPCs involved have been learned, blending is the key process involved in reading words effectively. It is a skill that needs extensive </a:t>
            </a:r>
            <a:r>
              <a:rPr lang="en-GB" sz="1600" dirty="0" smtClean="0">
                <a:latin typeface="Comic Sans MS" panose="030F0702030302020204" pitchFamily="66" charset="0"/>
              </a:rPr>
              <a:t>practice.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6CD6-4076-4285-8FED-BB9BB06F4455}"/>
              </a:ext>
            </a:extLst>
          </p:cNvPr>
          <p:cNvSpPr txBox="1"/>
          <p:nvPr/>
        </p:nvSpPr>
        <p:spPr>
          <a:xfrm>
            <a:off x="1061068" y="127316"/>
            <a:ext cx="64607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Terminology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0"/>
    </mc:Choice>
    <mc:Fallback xmlns="">
      <p:transition spd="slow" advTm="653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u="sng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  <a:p>
            <a:endParaRPr lang="en-GB" sz="20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6CD6-4076-4285-8FED-BB9BB06F4455}"/>
              </a:ext>
            </a:extLst>
          </p:cNvPr>
          <p:cNvSpPr txBox="1"/>
          <p:nvPr/>
        </p:nvSpPr>
        <p:spPr>
          <a:xfrm>
            <a:off x="711016" y="304967"/>
            <a:ext cx="77441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Little 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Wandle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Resources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19" y="1172887"/>
            <a:ext cx="5517173" cy="41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0"/>
    </mc:Choice>
    <mc:Fallback xmlns="">
      <p:transition spd="slow" advTm="653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u="sng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  <a:p>
            <a:endParaRPr lang="en-GB" sz="20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6CD6-4076-4285-8FED-BB9BB06F4455}"/>
              </a:ext>
            </a:extLst>
          </p:cNvPr>
          <p:cNvSpPr txBox="1"/>
          <p:nvPr/>
        </p:nvSpPr>
        <p:spPr>
          <a:xfrm>
            <a:off x="711016" y="304967"/>
            <a:ext cx="77441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Little 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Wandle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Resources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44" y="1092174"/>
            <a:ext cx="5657609" cy="42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0"/>
    </mc:Choice>
    <mc:Fallback xmlns="">
      <p:transition spd="slow" advTm="653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u="sng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  <a:p>
            <a:endParaRPr lang="en-GB" sz="20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6CD6-4076-4285-8FED-BB9BB06F4455}"/>
              </a:ext>
            </a:extLst>
          </p:cNvPr>
          <p:cNvSpPr txBox="1"/>
          <p:nvPr/>
        </p:nvSpPr>
        <p:spPr>
          <a:xfrm>
            <a:off x="711016" y="304967"/>
            <a:ext cx="77441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Little 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Wandle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Resources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68" y="1165429"/>
            <a:ext cx="5751331" cy="43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0"/>
    </mc:Choice>
    <mc:Fallback xmlns="">
      <p:transition spd="slow" advTm="653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u="sng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  <a:p>
            <a:endParaRPr lang="en-GB" sz="20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6CD6-4076-4285-8FED-BB9BB06F4455}"/>
              </a:ext>
            </a:extLst>
          </p:cNvPr>
          <p:cNvSpPr txBox="1"/>
          <p:nvPr/>
        </p:nvSpPr>
        <p:spPr>
          <a:xfrm>
            <a:off x="711016" y="304967"/>
            <a:ext cx="77441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Little 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Wandle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Resources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0" y="1163989"/>
            <a:ext cx="5510461" cy="41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0"/>
    </mc:Choice>
    <mc:Fallback xmlns="">
      <p:transition spd="slow" advTm="653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67"/>
            <a:ext cx="9144000" cy="682118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u="sng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  <a:p>
            <a:endParaRPr lang="en-GB" sz="20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6CD6-4076-4285-8FED-BB9BB06F4455}"/>
              </a:ext>
            </a:extLst>
          </p:cNvPr>
          <p:cNvSpPr txBox="1"/>
          <p:nvPr/>
        </p:nvSpPr>
        <p:spPr>
          <a:xfrm>
            <a:off x="711016" y="304967"/>
            <a:ext cx="77441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Little 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Wandle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Resources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54" y="1351407"/>
            <a:ext cx="5125915" cy="38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0"/>
    </mc:Choice>
    <mc:Fallback xmlns="">
      <p:transition spd="slow" advTm="653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7877"/>
            <a:ext cx="9144000" cy="68211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274638"/>
            <a:ext cx="878522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Teaching Sequence</a:t>
            </a:r>
            <a:endParaRPr lang="en-GB" sz="4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977875"/>
            <a:ext cx="8229600" cy="4751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GB" sz="2000" dirty="0">
              <a:latin typeface="Arial" charset="0"/>
            </a:endParaRPr>
          </a:p>
          <a:p>
            <a:pPr marL="0" indent="0">
              <a:buFontTx/>
              <a:buNone/>
              <a:defRPr/>
            </a:pPr>
            <a:endParaRPr lang="en-GB" sz="20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9116" t="15785" r="31670" b="65180"/>
          <a:stretch/>
        </p:blipFill>
        <p:spPr>
          <a:xfrm>
            <a:off x="315248" y="1096677"/>
            <a:ext cx="7912863" cy="2160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9262" t="16592" r="31929" b="60411"/>
          <a:stretch/>
        </p:blipFill>
        <p:spPr>
          <a:xfrm>
            <a:off x="315248" y="3376081"/>
            <a:ext cx="7860217" cy="26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59"/>
    </mc:Choice>
    <mc:Fallback xmlns="">
      <p:transition spd="slow" advTm="48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4693</TotalTime>
  <Words>586</Words>
  <Application>Microsoft Office PowerPoint</Application>
  <PresentationFormat>On-screen Show (4:3)</PresentationFormat>
  <Paragraphs>102</Paragraphs>
  <Slides>14</Slides>
  <Notes>14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Comic Sans MS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can go here…</dc:title>
  <dc:creator>Helen Nelson</dc:creator>
  <cp:lastModifiedBy>Mark OHalloran</cp:lastModifiedBy>
  <cp:revision>106</cp:revision>
  <dcterms:created xsi:type="dcterms:W3CDTF">2015-10-22T12:13:10Z</dcterms:created>
  <dcterms:modified xsi:type="dcterms:W3CDTF">2024-11-13T16:44:12Z</dcterms:modified>
</cp:coreProperties>
</file>