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8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89BF-9AFC-5A41-9E9D-F40779A1D23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EAE5-C8CB-CE43-A041-B87DC0D8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areas of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4996-0F44-1A41-91AF-7BF62A9BEA7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4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Prime Areas Workshop</a:t>
            </a:r>
          </a:p>
          <a:p>
            <a:pPr algn="ctr"/>
            <a:endParaRPr lang="en-US" sz="4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lvl="0"/>
            <a:r>
              <a:rPr lang="en-GB" sz="3600" dirty="0">
                <a:solidFill>
                  <a:srgbClr val="000000"/>
                </a:solidFill>
                <a:latin typeface="Comic Sans MS" pitchFamily="66"/>
              </a:rPr>
              <a:t>Please sign in by the front door so we know which children to collect from which class.</a:t>
            </a: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Areas of Learning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In </a:t>
            </a:r>
            <a:r>
              <a:rPr lang="en-GB" sz="2400" dirty="0" smtClean="0">
                <a:latin typeface="Comic Sans MS" panose="030F0702030302020204" pitchFamily="66" charset="0"/>
              </a:rPr>
              <a:t>Early Years </a:t>
            </a:r>
            <a:r>
              <a:rPr lang="en-GB" sz="2400" dirty="0">
                <a:latin typeface="Comic Sans MS" panose="030F0702030302020204" pitchFamily="66" charset="0"/>
              </a:rPr>
              <a:t>our curriculum is broken down into two parts</a:t>
            </a:r>
            <a:r>
              <a:rPr lang="en-GB" sz="2400" dirty="0" smtClean="0">
                <a:latin typeface="Comic Sans MS" panose="030F0702030302020204" pitchFamily="66" charset="0"/>
              </a:rPr>
              <a:t>:</a:t>
            </a:r>
          </a:p>
          <a:p>
            <a:pPr lvl="0" algn="ctr"/>
            <a:endParaRPr lang="en-GB" sz="24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>
                <a:latin typeface="Comic Sans MS" panose="030F0702030302020204" pitchFamily="66" charset="0"/>
              </a:rPr>
              <a:t>Prime areas of learning</a:t>
            </a:r>
            <a:r>
              <a:rPr lang="en-GB" sz="2400" dirty="0">
                <a:latin typeface="Comic Sans MS" panose="030F0702030302020204" pitchFamily="66" charset="0"/>
              </a:rPr>
              <a:t>: Communication and Language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Physical Development 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Personal, Social and Emotional Development </a:t>
            </a:r>
          </a:p>
          <a:p>
            <a:pPr lvl="0" algn="ctr"/>
            <a:endParaRPr lang="en-GB" sz="24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latin typeface="Comic Sans MS" panose="030F0702030302020204" pitchFamily="66" charset="0"/>
              </a:rPr>
              <a:t>Specific </a:t>
            </a:r>
            <a:r>
              <a:rPr lang="en-GB" sz="2400" b="1" dirty="0">
                <a:latin typeface="Comic Sans MS" panose="030F0702030302020204" pitchFamily="66" charset="0"/>
              </a:rPr>
              <a:t>areas of learning</a:t>
            </a:r>
            <a:r>
              <a:rPr lang="en-GB" sz="2400" dirty="0">
                <a:latin typeface="Comic Sans MS" panose="030F0702030302020204" pitchFamily="66" charset="0"/>
              </a:rPr>
              <a:t>: Literacy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Maths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Understanding the World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Expressive Art and design</a:t>
            </a:r>
          </a:p>
          <a:p>
            <a:pPr algn="ctr"/>
            <a:endParaRPr lang="en-US" sz="2000" dirty="0" smtClean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0"/>
            <a:ext cx="8362584" cy="5066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Communication and Language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Language rich environment - </a:t>
            </a:r>
            <a:r>
              <a:rPr lang="en-US" sz="2000" dirty="0">
                <a:latin typeface="Comic Sans MS" panose="030F0702030302020204" pitchFamily="66" charset="0"/>
              </a:rPr>
              <a:t>Children’s </a:t>
            </a:r>
            <a:r>
              <a:rPr lang="en-US" sz="2000" dirty="0" smtClean="0">
                <a:latin typeface="Comic Sans MS" panose="030F0702030302020204" pitchFamily="66" charset="0"/>
              </a:rPr>
              <a:t>communication </a:t>
            </a:r>
            <a:r>
              <a:rPr lang="en-US" sz="2000" dirty="0">
                <a:latin typeface="Comic Sans MS" panose="030F0702030302020204" pitchFamily="66" charset="0"/>
              </a:rPr>
              <a:t>and language is strengthened through the number of </a:t>
            </a:r>
            <a:r>
              <a:rPr lang="en-US" sz="2000" dirty="0" smtClean="0">
                <a:latin typeface="Comic Sans MS" panose="030F0702030302020204" pitchFamily="66" charset="0"/>
              </a:rPr>
              <a:t>conversations/ </a:t>
            </a:r>
            <a:r>
              <a:rPr lang="en-US" sz="2000" dirty="0">
                <a:latin typeface="Comic Sans MS" panose="030F0702030302020204" pitchFamily="66" charset="0"/>
              </a:rPr>
              <a:t>interactions they have with adults throughout the </a:t>
            </a:r>
            <a:r>
              <a:rPr lang="en-US" sz="2000" dirty="0" smtClean="0">
                <a:latin typeface="Comic Sans MS" panose="030F0702030302020204" pitchFamily="66" charset="0"/>
              </a:rPr>
              <a:t>day. 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This can be further enhanced through </a:t>
            </a:r>
            <a:r>
              <a:rPr lang="en-GB" sz="2000" dirty="0" smtClean="0">
                <a:latin typeface="Comic Sans MS" panose="030F0702030302020204" pitchFamily="66" charset="0"/>
              </a:rPr>
              <a:t>songs, rhymes, </a:t>
            </a:r>
            <a:r>
              <a:rPr lang="en-GB" sz="2000" dirty="0">
                <a:latin typeface="Comic Sans MS" panose="030F0702030302020204" pitchFamily="66" charset="0"/>
              </a:rPr>
              <a:t>story-telling and role play, where children share their ideas with support and modelling from </a:t>
            </a:r>
            <a:r>
              <a:rPr lang="en-GB" sz="2000" dirty="0" smtClean="0">
                <a:latin typeface="Comic Sans MS" panose="030F0702030302020204" pitchFamily="66" charset="0"/>
              </a:rPr>
              <a:t>adults around them.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Questioning – children’s communication skills can be extended through questioning - By inviting </a:t>
            </a:r>
            <a:r>
              <a:rPr lang="en-GB" sz="2000" dirty="0">
                <a:latin typeface="Comic Sans MS" panose="030F0702030302020204" pitchFamily="66" charset="0"/>
              </a:rPr>
              <a:t>them to elaborate</a:t>
            </a:r>
            <a:r>
              <a:rPr lang="en-GB" sz="2000" dirty="0" smtClean="0">
                <a:latin typeface="Comic Sans MS" panose="030F0702030302020204" pitchFamily="66" charset="0"/>
              </a:rPr>
              <a:t>, it enables them to become more comfortable to use a </a:t>
            </a:r>
            <a:r>
              <a:rPr lang="en-GB" sz="2000" dirty="0">
                <a:latin typeface="Comic Sans MS" panose="030F0702030302020204" pitchFamily="66" charset="0"/>
              </a:rPr>
              <a:t>rich range of vocabulary and language </a:t>
            </a:r>
            <a:r>
              <a:rPr lang="en-GB" sz="2000" dirty="0" smtClean="0">
                <a:latin typeface="Comic Sans MS" panose="030F0702030302020204" pitchFamily="66" charset="0"/>
              </a:rPr>
              <a:t>structures.</a:t>
            </a:r>
            <a:endParaRPr lang="en-US" sz="2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228315"/>
            <a:ext cx="8362584" cy="5066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Physical Development </a:t>
            </a:r>
          </a:p>
          <a:p>
            <a:endParaRPr lang="en-US" sz="2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Physical activity is vital in children’s all-round development, enabling them to pursue happy, healthy and active </a:t>
            </a:r>
            <a:r>
              <a:rPr lang="en-GB" sz="2000" dirty="0" smtClean="0">
                <a:latin typeface="Comic Sans MS" panose="030F0702030302020204" pitchFamily="66" charset="0"/>
              </a:rPr>
              <a:t>lives.</a:t>
            </a:r>
            <a:endParaRPr lang="en-US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endParaRPr lang="en-US" sz="2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000" b="1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Gross Motor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Gross motor skills provide the foundation for developing healthy bodies and social and emotional well-being.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By providing </a:t>
            </a:r>
            <a:r>
              <a:rPr lang="en-GB" sz="2000" dirty="0">
                <a:latin typeface="Comic Sans MS" panose="030F0702030302020204" pitchFamily="66" charset="0"/>
              </a:rPr>
              <a:t>opportunities for play both indoors and outdoors, adults can support children to develop their core strength, stability, balance, spatial awareness, co-ordination and agility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endParaRPr lang="en-US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endParaRPr lang="en-US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000" b="1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Fine Motor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Fine </a:t>
            </a:r>
            <a:r>
              <a:rPr lang="en-GB" sz="2000" dirty="0">
                <a:latin typeface="Comic Sans MS" panose="030F0702030302020204" pitchFamily="66" charset="0"/>
              </a:rPr>
              <a:t>motor control and precision helps with hand-eye co-ordination, which is later linked to early literacy.</a:t>
            </a:r>
            <a:endParaRPr lang="en-US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endParaRPr lang="en-US" sz="2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9271" y="158261"/>
            <a:ext cx="8528756" cy="5066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Personal, Social and Emotional Development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Children’s </a:t>
            </a:r>
            <a:r>
              <a:rPr lang="en-GB" sz="2000" dirty="0">
                <a:latin typeface="Comic Sans MS" panose="030F0702030302020204" pitchFamily="66" charset="0"/>
              </a:rPr>
              <a:t>personal, social and emotional development (PSED) is crucial for children to lead healthy and happy lives, and is fundamental to their cognitive development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We support children to </a:t>
            </a:r>
            <a:r>
              <a:rPr lang="en-GB" sz="2000" dirty="0">
                <a:latin typeface="Comic Sans MS" panose="030F0702030302020204" pitchFamily="66" charset="0"/>
              </a:rPr>
              <a:t>manage emotions, develop a positive sense of self, set themselves simple goals, have confidence in their own abilities, to persist and wait for what they want and direct attention as </a:t>
            </a:r>
            <a:r>
              <a:rPr lang="en-GB" sz="2000" dirty="0" smtClean="0">
                <a:latin typeface="Comic Sans MS" panose="030F0702030302020204" pitchFamily="66" charset="0"/>
              </a:rPr>
              <a:t>necessary.</a:t>
            </a:r>
          </a:p>
          <a:p>
            <a:endParaRPr lang="en-GB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Through supported interaction with other children, they learn how to make good friendships, co-operate and resolve conflicts peaceably.</a:t>
            </a:r>
            <a:endParaRPr lang="en-US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endParaRPr lang="en-US" sz="2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3" y="-61547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Zones of Regulation</a:t>
            </a:r>
          </a:p>
          <a:p>
            <a:pPr algn="ctr"/>
            <a:endParaRPr lang="en-US" sz="2000" dirty="0" smtClean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7" y="1011446"/>
            <a:ext cx="7231380" cy="40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Activity Time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Have a go at some of the activities with your child.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There is a list of instructions on each table and the adults will be able to answer any questions you have.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Feedback sheet.</a:t>
            </a:r>
          </a:p>
          <a:p>
            <a:pPr algn="ctr"/>
            <a:endParaRPr lang="en-US" sz="2000" dirty="0" smtClean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Date for your diary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Wednesday 13</a:t>
            </a:r>
            <a:r>
              <a:rPr lang="en-US" sz="3200" baseline="30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November 2024 – Little </a:t>
            </a:r>
            <a:r>
              <a:rPr lang="en-US" sz="32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Wandle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Phonics Workshop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8:55am – 9:45am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Looking forward to seeing lots of you there.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b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425</Words>
  <Application>Microsoft Office PowerPoint</Application>
  <PresentationFormat>On-screen Show (4:3)</PresentationFormat>
  <Paragraphs>155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can go here…</dc:title>
  <dc:creator>Helen Nelson</dc:creator>
  <cp:lastModifiedBy>Mark OHalloran</cp:lastModifiedBy>
  <cp:revision>82</cp:revision>
  <dcterms:created xsi:type="dcterms:W3CDTF">2015-10-22T12:13:10Z</dcterms:created>
  <dcterms:modified xsi:type="dcterms:W3CDTF">2024-10-09T08:44:27Z</dcterms:modified>
</cp:coreProperties>
</file>