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notesSlides/notesSlide3.xml" ContentType="application/vnd.openxmlformats-officedocument.presentationml.notesSlide+xml"/>
  <Override PartName="/ppt/ink/ink2.xml" ContentType="application/inkml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0"/>
  </p:notesMasterIdLst>
  <p:sldIdLst>
    <p:sldId id="257" r:id="rId2"/>
    <p:sldId id="280" r:id="rId3"/>
    <p:sldId id="265" r:id="rId4"/>
    <p:sldId id="267" r:id="rId5"/>
    <p:sldId id="279" r:id="rId6"/>
    <p:sldId id="268" r:id="rId7"/>
    <p:sldId id="274" r:id="rId8"/>
    <p:sldId id="278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00" autoAdjust="0"/>
    <p:restoredTop sz="94694"/>
  </p:normalViewPr>
  <p:slideViewPr>
    <p:cSldViewPr snapToGrid="0" snapToObjects="1">
      <p:cViewPr varScale="1">
        <p:scale>
          <a:sx n="77" d="100"/>
          <a:sy n="77" d="100"/>
        </p:scale>
        <p:origin x="1332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.25157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23-09-12T14:29:26.921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366240A3-BD87-489B-AE04-CCF70641584B}" emma:medium="tactile" emma:mode="ink">
          <msink:context xmlns:msink="http://schemas.microsoft.com/ink/2010/main" type="writingRegion" rotatedBoundingBox="8499,10868 8514,10868 8514,10883 8499,10883"/>
        </emma:interpretation>
      </emma:emma>
    </inkml:annotationXML>
    <inkml:traceGroup>
      <inkml:annotationXML>
        <emma:emma xmlns:emma="http://www.w3.org/2003/04/emma" version="1.0">
          <emma:interpretation id="{A6AFADDF-A1DE-42F0-AD26-0C9C70DAD13B}" emma:medium="tactile" emma:mode="ink">
            <msink:context xmlns:msink="http://schemas.microsoft.com/ink/2010/main" type="paragraph" rotatedBoundingBox="8499,10868 8514,10868 8514,10883 8499,1088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E9290ED-9922-481B-B8F1-A9CF326A6F09}" emma:medium="tactile" emma:mode="ink">
              <msink:context xmlns:msink="http://schemas.microsoft.com/ink/2010/main" type="line" rotatedBoundingBox="8499,10868 8514,10868 8514,10883 8499,10883"/>
            </emma:interpretation>
          </emma:emma>
        </inkml:annotationXML>
        <inkml:traceGroup>
          <inkml:annotationXML>
            <emma:emma xmlns:emma="http://www.w3.org/2003/04/emma" version="1.0">
              <emma:interpretation id="{796D4C28-51F4-45D5-B06C-870A8D72DC68}" emma:medium="tactile" emma:mode="ink">
                <msink:context xmlns:msink="http://schemas.microsoft.com/ink/2010/main" type="inkWord" rotatedBoundingBox="8499,10868 8514,10868 8514,10883 8499,10883"/>
              </emma:interpretation>
            </emma:emma>
          </inkml:annotationXML>
          <inkml:trace contextRef="#ctx0" brushRef="#br0">0 0 0</inkml:trace>
        </inkml:traceGroup>
      </inkml:traceGroup>
    </inkml:traceGroup>
  </inkml:traceGroup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.25157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23-09-12T14:30:22.09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4DC61DC4-9C2E-4526-A4E5-4256B584A185}" emma:medium="tactile" emma:mode="ink">
          <msink:context xmlns:msink="http://schemas.microsoft.com/ink/2010/main" type="writingRegion" rotatedBoundingBox="4909,12260 4924,12260 4924,12275 4909,12275"/>
        </emma:interpretation>
      </emma:emma>
    </inkml:annotationXML>
    <inkml:traceGroup>
      <inkml:annotationXML>
        <emma:emma xmlns:emma="http://www.w3.org/2003/04/emma" version="1.0">
          <emma:interpretation id="{C7A57EA0-5E09-4AA0-B570-43999530B389}" emma:medium="tactile" emma:mode="ink">
            <msink:context xmlns:msink="http://schemas.microsoft.com/ink/2010/main" type="paragraph" rotatedBoundingBox="4909,12260 4924,12260 4924,12275 4909,1227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B4D2393-DDB1-4BF1-86F4-5DB7D28CC2C2}" emma:medium="tactile" emma:mode="ink">
              <msink:context xmlns:msink="http://schemas.microsoft.com/ink/2010/main" type="line" rotatedBoundingBox="4909,12260 4924,12260 4924,12275 4909,12275"/>
            </emma:interpretation>
          </emma:emma>
        </inkml:annotationXML>
        <inkml:traceGroup>
          <inkml:annotationXML>
            <emma:emma xmlns:emma="http://www.w3.org/2003/04/emma" version="1.0">
              <emma:interpretation id="{1C5E3B38-4D80-4CCD-BA86-C9F9B9C66598}" emma:medium="tactile" emma:mode="ink">
                <msink:context xmlns:msink="http://schemas.microsoft.com/ink/2010/main" type="inkWord" rotatedBoundingBox="4909,12260 4924,12260 4924,12275 4909,12275"/>
              </emma:interpretation>
            </emma:emma>
          </inkml:annotationXML>
          <inkml:trace contextRef="#ctx0" brushRef="#br0">0 0 0</inkml:trace>
        </inkml:traceGroup>
      </inkml:traceGroup>
    </inkml:traceGroup>
  </inkml:traceGroup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5089BF-9AFC-5A41-9E9D-F40779A1D23C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35EAE5-C8CB-CE43-A041-B87DC0D8D7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238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5EAE5-C8CB-CE43-A041-B87DC0D8D76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387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5EAE5-C8CB-CE43-A041-B87DC0D8D76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177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5EAE5-C8CB-CE43-A041-B87DC0D8D76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3875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5EAE5-C8CB-CE43-A041-B87DC0D8D76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3875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5EAE5-C8CB-CE43-A041-B87DC0D8D76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3875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5EAE5-C8CB-CE43-A041-B87DC0D8D76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3875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5EAE5-C8CB-CE43-A041-B87DC0D8D76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3875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5EAE5-C8CB-CE43-A041-B87DC0D8D76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387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64996-0F44-1A41-91AF-7BF62A9BEA7D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D2D7D-5813-6D4D-8153-EC9489A276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151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Tm="27546"/>
    </mc:Choice>
    <mc:Fallback xmlns="">
      <p:transition spd="slow" advTm="27546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64996-0F44-1A41-91AF-7BF62A9BEA7D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D2D7D-5813-6D4D-8153-EC9489A276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12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Tm="27546"/>
    </mc:Choice>
    <mc:Fallback xmlns="">
      <p:transition spd="slow" advTm="27546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64996-0F44-1A41-91AF-7BF62A9BEA7D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D2D7D-5813-6D4D-8153-EC9489A276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94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Tm="27546"/>
    </mc:Choice>
    <mc:Fallback xmlns="">
      <p:transition spd="slow" advTm="27546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64996-0F44-1A41-91AF-7BF62A9BEA7D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D2D7D-5813-6D4D-8153-EC9489A276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95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Tm="27546"/>
    </mc:Choice>
    <mc:Fallback xmlns="">
      <p:transition spd="slow" advTm="27546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64996-0F44-1A41-91AF-7BF62A9BEA7D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D2D7D-5813-6D4D-8153-EC9489A276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101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Tm="27546"/>
    </mc:Choice>
    <mc:Fallback xmlns="">
      <p:transition spd="slow" advTm="27546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64996-0F44-1A41-91AF-7BF62A9BEA7D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D2D7D-5813-6D4D-8153-EC9489A276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9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Tm="27546"/>
    </mc:Choice>
    <mc:Fallback xmlns="">
      <p:transition spd="slow" advTm="27546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64996-0F44-1A41-91AF-7BF62A9BEA7D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D2D7D-5813-6D4D-8153-EC9489A276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596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Tm="27546"/>
    </mc:Choice>
    <mc:Fallback xmlns="">
      <p:transition spd="slow" advTm="27546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64996-0F44-1A41-91AF-7BF62A9BEA7D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D2D7D-5813-6D4D-8153-EC9489A276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87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Tm="27546"/>
    </mc:Choice>
    <mc:Fallback xmlns="">
      <p:transition spd="slow" advTm="27546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64996-0F44-1A41-91AF-7BF62A9BEA7D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D2D7D-5813-6D4D-8153-EC9489A276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72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Tm="27546"/>
    </mc:Choice>
    <mc:Fallback xmlns="">
      <p:transition spd="slow" advTm="27546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64996-0F44-1A41-91AF-7BF62A9BEA7D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D2D7D-5813-6D4D-8153-EC9489A276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01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Tm="27546"/>
    </mc:Choice>
    <mc:Fallback xmlns="">
      <p:transition spd="slow" advTm="27546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64996-0F44-1A41-91AF-7BF62A9BEA7D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D2D7D-5813-6D4D-8153-EC9489A276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42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Tm="27546"/>
    </mc:Choice>
    <mc:Fallback xmlns="">
      <p:transition spd="slow" advTm="27546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64996-0F44-1A41-91AF-7BF62A9BEA7D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D2D7D-5813-6D4D-8153-EC9489A276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293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5500" advTm="27546"/>
    </mc:Choice>
    <mc:Fallback xmlns="">
      <p:transition spd="slow" advTm="27546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customXml" Target="../ink/ink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11" Type="http://schemas.openxmlformats.org/officeDocument/2006/relationships/image" Target="../media/image5.JPG"/><Relationship Id="rId5" Type="http://schemas.openxmlformats.org/officeDocument/2006/relationships/image" Target="../media/image1.jpeg"/><Relationship Id="rId10" Type="http://schemas.openxmlformats.org/officeDocument/2006/relationships/image" Target="../media/image4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jpg"/><Relationship Id="rId12" Type="http://schemas.openxmlformats.org/officeDocument/2006/relationships/image" Target="../media/image8.JP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11" Type="http://schemas.openxmlformats.org/officeDocument/2006/relationships/image" Target="../media/image7.jpeg"/><Relationship Id="rId5" Type="http://schemas.openxmlformats.org/officeDocument/2006/relationships/image" Target="../media/image1.jpeg"/><Relationship Id="rId10" Type="http://schemas.openxmlformats.org/officeDocument/2006/relationships/image" Target="../media/image5.emf"/><Relationship Id="rId4" Type="http://schemas.openxmlformats.org/officeDocument/2006/relationships/notesSlide" Target="../notesSlides/notesSlide3.xml"/><Relationship Id="rId1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3.png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3.png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41E6272-C1FC-FE46-9958-F7746237E6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49" y="304968"/>
            <a:ext cx="9144000" cy="655303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12357" y="479039"/>
            <a:ext cx="8362584" cy="484529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b="1" dirty="0">
              <a:latin typeface="Century Gothic" charset="0"/>
              <a:ea typeface="Century Gothic" charset="0"/>
              <a:cs typeface="Century Gothic" charset="0"/>
            </a:endParaRPr>
          </a:p>
          <a:p>
            <a:pPr algn="ctr"/>
            <a:r>
              <a:rPr lang="en-US" sz="4300" b="1" dirty="0" err="1">
                <a:solidFill>
                  <a:schemeClr val="accent6">
                    <a:lumMod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Hillshott</a:t>
            </a:r>
            <a:r>
              <a:rPr lang="en-US" sz="4300" b="1" dirty="0">
                <a:solidFill>
                  <a:schemeClr val="accent6">
                    <a:lumMod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4300" b="1" dirty="0" smtClean="0">
                <a:solidFill>
                  <a:schemeClr val="accent6">
                    <a:lumMod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Infant School and </a:t>
            </a:r>
            <a:r>
              <a:rPr lang="en-US" sz="4300" b="1" dirty="0">
                <a:solidFill>
                  <a:schemeClr val="accent6">
                    <a:lumMod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Nursery</a:t>
            </a:r>
          </a:p>
          <a:p>
            <a:endParaRPr lang="en-US" sz="1600" dirty="0">
              <a:latin typeface="Century Gothic" charset="0"/>
              <a:ea typeface="Century Gothic" charset="0"/>
              <a:cs typeface="Century Gothic" charset="0"/>
            </a:endParaRPr>
          </a:p>
          <a:p>
            <a:pPr algn="ctr"/>
            <a:endParaRPr lang="en-US" sz="2000" dirty="0">
              <a:solidFill>
                <a:schemeClr val="accent6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algn="ctr"/>
            <a:endParaRPr lang="en-US" sz="2000" dirty="0">
              <a:solidFill>
                <a:schemeClr val="accent6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algn="ctr"/>
            <a:endParaRPr lang="en-US" sz="2000" dirty="0">
              <a:solidFill>
                <a:schemeClr val="accent6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algn="ctr"/>
            <a:endParaRPr lang="en-US" sz="2400" dirty="0">
              <a:solidFill>
                <a:schemeClr val="accent6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algn="ctr"/>
            <a:endParaRPr lang="en-US" sz="2400" dirty="0">
              <a:solidFill>
                <a:schemeClr val="accent6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algn="ctr"/>
            <a:endParaRPr lang="en-US" sz="2400" dirty="0">
              <a:solidFill>
                <a:schemeClr val="accent6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algn="ctr"/>
            <a:endParaRPr lang="en-US" sz="2400" dirty="0">
              <a:solidFill>
                <a:schemeClr val="accent6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algn="ctr"/>
            <a:endParaRPr lang="en-US" sz="2400" dirty="0">
              <a:solidFill>
                <a:schemeClr val="accent6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algn="ctr"/>
            <a:endParaRPr lang="en-US" sz="2400" b="1" dirty="0">
              <a:solidFill>
                <a:schemeClr val="accent6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algn="ctr"/>
            <a:endParaRPr lang="en-US" sz="2400" b="1" dirty="0">
              <a:solidFill>
                <a:schemeClr val="accent6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algn="ctr"/>
            <a:endParaRPr lang="en-US" sz="3200" b="1" dirty="0">
              <a:solidFill>
                <a:schemeClr val="accent6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algn="ctr"/>
            <a:endParaRPr lang="en-US" sz="3200" b="1" dirty="0">
              <a:latin typeface="Century Gothic" charset="0"/>
              <a:ea typeface="Century Gothic" charset="0"/>
              <a:cs typeface="Century Gothic" charset="0"/>
            </a:endParaRPr>
          </a:p>
          <a:p>
            <a:pPr algn="ctr"/>
            <a:r>
              <a:rPr lang="en-US" sz="3200" b="1" dirty="0">
                <a:latin typeface="Century Gothic" charset="0"/>
                <a:ea typeface="Century Gothic" charset="0"/>
                <a:cs typeface="Century Gothic" charset="0"/>
              </a:rPr>
              <a:t>Welcome to Year 1 </a:t>
            </a:r>
          </a:p>
          <a:p>
            <a:pPr algn="ctr"/>
            <a:endParaRPr lang="en-US" sz="3200" b="1" dirty="0">
              <a:latin typeface="Century Gothic" charset="0"/>
              <a:ea typeface="Century Gothic" charset="0"/>
              <a:cs typeface="Century Gothic" charset="0"/>
            </a:endParaRPr>
          </a:p>
          <a:p>
            <a:pPr algn="ctr"/>
            <a:endParaRPr lang="en-US" sz="3200" b="1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907740"/>
            <a:ext cx="2432050" cy="242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9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Tm="27546"/>
    </mc:Choice>
    <mc:Fallback xmlns="">
      <p:transition spd="slow" advTm="275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41E6272-C1FC-FE46-9958-F7746237E6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13" y="626157"/>
            <a:ext cx="9144000" cy="6821189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79388" y="274638"/>
            <a:ext cx="8785225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dirty="0" smtClean="0">
                <a:solidFill>
                  <a:schemeClr val="accent6">
                    <a:lumMod val="75000"/>
                  </a:schemeClr>
                </a:solidFill>
                <a:latin typeface="Century Gothic" charset="0"/>
              </a:rPr>
              <a:t>Barn Owls Class</a:t>
            </a:r>
            <a:endParaRPr lang="en-GB" sz="4000" dirty="0">
              <a:solidFill>
                <a:schemeClr val="accent6">
                  <a:lumMod val="75000"/>
                </a:schemeClr>
              </a:solidFill>
              <a:latin typeface="Century Gothic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68313" y="977875"/>
            <a:ext cx="8229600" cy="47513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  <a:defRPr/>
            </a:pPr>
            <a:endParaRPr lang="en-GB" sz="2000" dirty="0">
              <a:latin typeface="Arial" charset="0"/>
            </a:endParaRPr>
          </a:p>
          <a:p>
            <a:pPr marL="0" indent="0">
              <a:buFontTx/>
              <a:buNone/>
              <a:defRPr/>
            </a:pPr>
            <a:endParaRPr lang="en-GB" sz="2000" dirty="0">
              <a:latin typeface="Arial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0C8E09-67CD-48D4-8D17-FF918C953627}"/>
              </a:ext>
            </a:extLst>
          </p:cNvPr>
          <p:cNvSpPr/>
          <p:nvPr/>
        </p:nvSpPr>
        <p:spPr>
          <a:xfrm>
            <a:off x="22226" y="4405823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1" dirty="0" smtClean="0">
                <a:solidFill>
                  <a:srgbClr val="000000"/>
                </a:solidFill>
                <a:latin typeface="Century Gothic" pitchFamily="34"/>
                <a:ea typeface=""/>
                <a:cs typeface=""/>
              </a:rPr>
              <a:t>Barn Owl Team</a:t>
            </a: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1" dirty="0" smtClean="0">
                <a:solidFill>
                  <a:srgbClr val="000000"/>
                </a:solidFill>
                <a:latin typeface="Century Gothic" pitchFamily="34"/>
                <a:ea typeface=""/>
                <a:cs typeface=""/>
              </a:rPr>
              <a:t>Mrs Northern, Mrs Anthony, Mrs </a:t>
            </a:r>
            <a:r>
              <a:rPr lang="en-GB" sz="2000" b="1" dirty="0" err="1" smtClean="0">
                <a:solidFill>
                  <a:srgbClr val="000000"/>
                </a:solidFill>
                <a:latin typeface="Century Gothic" pitchFamily="34"/>
                <a:ea typeface=""/>
                <a:cs typeface=""/>
              </a:rPr>
              <a:t>Danks</a:t>
            </a:r>
            <a:r>
              <a:rPr lang="en-GB" sz="2000" b="1" dirty="0" smtClean="0">
                <a:solidFill>
                  <a:srgbClr val="000000"/>
                </a:solidFill>
                <a:latin typeface="Century Gothic" pitchFamily="34"/>
                <a:ea typeface=""/>
                <a:cs typeface=""/>
              </a:rPr>
              <a:t>, Mrs Carter and Mrs Padgett </a:t>
            </a: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000" b="1" dirty="0">
              <a:solidFill>
                <a:srgbClr val="000000"/>
              </a:solidFill>
              <a:latin typeface="Century Gothic" pitchFamily="34"/>
              <a:ea typeface=""/>
              <a:cs typeface="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50C8E09-67CD-48D4-8D17-FF918C953627}"/>
              </a:ext>
            </a:extLst>
          </p:cNvPr>
          <p:cNvSpPr/>
          <p:nvPr/>
        </p:nvSpPr>
        <p:spPr>
          <a:xfrm>
            <a:off x="4343513" y="4658956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1" dirty="0" smtClean="0">
                <a:solidFill>
                  <a:srgbClr val="000000"/>
                </a:solidFill>
                <a:latin typeface="Century Gothic" pitchFamily="34"/>
                <a:ea typeface=""/>
                <a:cs typeface=""/>
              </a:rPr>
              <a:t>Barn Owls Classroom</a:t>
            </a:r>
            <a:endParaRPr lang="en-GB" sz="2000" b="1" dirty="0">
              <a:solidFill>
                <a:srgbClr val="000000"/>
              </a:solidFill>
              <a:latin typeface="Century Gothic" pitchFamily="34"/>
              <a:ea typeface=""/>
              <a:cs typeface="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/>
              <p14:cNvContentPartPr/>
              <p14:nvPr/>
            </p14:nvContentPartPr>
            <p14:xfrm>
              <a:off x="3059737" y="3912660"/>
              <a:ext cx="360" cy="3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047857" y="3900780"/>
                <a:ext cx="24120" cy="24120"/>
              </a:xfrm>
              <a:prstGeom prst="rect">
                <a:avLst/>
              </a:prstGeom>
            </p:spPr>
          </p:pic>
        </mc:Fallback>
      </mc:AlternateContent>
      <p:pic>
        <p:nvPicPr>
          <p:cNvPr id="1026" name="Picture 2" descr="https://attachments.office.net/owa/lanthony%40hillshott.herts.sch.uk/service.svc/s/GetAttachmentThumbnail?id=AAMkADcxNWIxMTFiLTY4YjItNGVlYi1iNjg3LTg2MWYzNDdkMzk2YwBGAAAAAAAkzVzkSvNdT7ojGcA1s3OQBwARVtW6%2Fe%2B1Rrw0yIlZep%2FHAAAA5cOHAADBDwwEXEpBSpdTS61CmEIZAAlJreriAAABEgAQAKg2j1LUTTxIgr8ksVXM6Tk%3D&amp;thumbnailType=2&amp;token=eyJhbGciOiJSUzI1NiIsImtpZCI6IjczRkI5QkJFRjYzNjc4RDRGN0U4NEI0NDBCQUJCMTJBMzM5RDlGOTgiLCJ0eXAiOiJKV1QiLCJ4NXQiOiJjX3VidnZZMmVOVDM2RXRFQzZ1eEtqT2RuNWcifQ.eyJvcmlnaW4iOiJodHRwczovL291dGxvb2sub2ZmaWNlLmNvbSIsInVjIjoiNmJiOTA2ZWM0ZGM4NGRkOWE1ODA0NDY2ZjUyODJkOTEiLCJzaWduaW5fc3RhdGUiOiJbXCJrbXNpXCJdIiwidmVyIjoiRXhjaGFuZ2UuQ2FsbGJhY2suVjEiLCJhcHBjdHhzZW5kZXIiOiJPd2FEb3dubG9hZEBmZmExOTZiNS1hZDZiLTQ2YjYtYjllYi1kZDdkOTNmNzQ2MzYiLCJpc3NyaW5nIjoiV1ciLCJhcHBjdHgiOiJ7XCJtc2V4Y2hwcm90XCI6XCJvd2FcIixcInB1aWRcIjpcIjExNTM4MzYyOTYxNjM3ODMwNzJcIixcInNjb3BlXCI6XCJPd2FEb3dubG9hZFwiLFwib2lkXCI6XCI5MzRkNzQ3OC04MTUzLTRhMjUtOGI5Mi1iYzhiM2I3NjY5Y2JcIixcInByaW1hcnlzaWRcIjpcIlMtMS01LTIxLTEyNDgyMjkzODMtMjU2OTE1MTA1NC0yMjA5NTE2Mzc2LTI4ODEwMTg0XCJ9IiwibmJmIjoxNjk0NTI5MDgwLCJleHAiOjE2OTQ1Mjk2ODAsImlzcyI6IjAwMDAwMDAyLTAwMDAtMGZmMS1jZTAwLTAwMDAwMDAwMDAwMEBmZmExOTZiNS1hZDZiLTQ2YjYtYjllYi1kZDdkOTNmNzQ2MzYiLCJhdWQiOiIwMDAwMDAwMi0wMDAwLTBmZjEtY2UwMC0wMDAwMDAwMDAwMDAvYXR0YWNobWVudHMub2ZmaWNlLm5ldEBmZmExOTZiNS1hZDZiLTQ2YjYtYjllYi1kZDdkOTNmNzQ2MzYiLCJoYXBwIjoib3dhIn0.uDWnv2nAPRuoeI2tINh7wr3ZrUHozMmJQdahAYhh9_A59BYaTa2eJZL1_5leddCxxdyPmyNIryrOgdYnZPugDcmr9EzAC87nIujDFoj9BJSlNiTBU644tVjNL-Qu71GDiuwkkKuIAci7v9yQatvE-iQZ10c4j_Q-OWuHkp0cl-apI4Um6Vc4-6OKzMpczNGRxxnOCQ_lVMV3mFFI4CydKX98qD4vlOTAofV4yGkhvtjYcDFR9r-oBgV_v576bgEmOZKQZJfrHe_ovSIix2drr3StETdkAGcEQ5WJtE5jc0M9RDVkVl1B9Cn-qnECi0DVy1h-1VIVSh9YVdAjBOv2lA&amp;X-OWA-CANARY=DKHsOiAJDkSsnl62cNU_dzAIFfKcs9sYScJ0PTZC0p8luUgQGM-TBsw6ViSGVVXXXjrNN03K_Tk.&amp;owa=outlook.office.com&amp;scriptVer=20230904003.13&amp;animation=tru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676" y="1055937"/>
            <a:ext cx="4416424" cy="325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9" y="1037238"/>
            <a:ext cx="4368000" cy="32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64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Tm="27546"/>
    </mc:Choice>
    <mc:Fallback xmlns="">
      <p:transition spd="slow" advTm="275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41E6272-C1FC-FE46-9958-F7746237E6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29442"/>
            <a:ext cx="9144000" cy="6821189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79388" y="274638"/>
            <a:ext cx="8785225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dirty="0" smtClean="0">
                <a:solidFill>
                  <a:schemeClr val="accent6">
                    <a:lumMod val="75000"/>
                  </a:schemeClr>
                </a:solidFill>
                <a:latin typeface="Century Gothic" charset="0"/>
              </a:rPr>
              <a:t>Kingfisher Class</a:t>
            </a:r>
            <a:endParaRPr lang="en-GB" sz="4000" dirty="0">
              <a:solidFill>
                <a:schemeClr val="accent6">
                  <a:lumMod val="75000"/>
                </a:schemeClr>
              </a:solidFill>
              <a:latin typeface="Century Gothic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68313" y="977875"/>
            <a:ext cx="8229600" cy="47513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  <a:defRPr/>
            </a:pPr>
            <a:endParaRPr lang="en-GB" sz="2000" dirty="0">
              <a:latin typeface="Arial" charset="0"/>
            </a:endParaRPr>
          </a:p>
          <a:p>
            <a:pPr marL="0" indent="0">
              <a:buFontTx/>
              <a:buNone/>
              <a:defRPr/>
            </a:pPr>
            <a:endParaRPr lang="en-GB" sz="2000" dirty="0">
              <a:latin typeface="Arial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0C8E09-67CD-48D4-8D17-FF918C953627}"/>
              </a:ext>
            </a:extLst>
          </p:cNvPr>
          <p:cNvSpPr/>
          <p:nvPr/>
        </p:nvSpPr>
        <p:spPr>
          <a:xfrm>
            <a:off x="11113" y="4596122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1" dirty="0" smtClean="0">
                <a:solidFill>
                  <a:srgbClr val="000000"/>
                </a:solidFill>
                <a:latin typeface="Century Gothic" pitchFamily="34"/>
                <a:ea typeface=""/>
                <a:cs typeface=""/>
              </a:rPr>
              <a:t>Kingfishers Team</a:t>
            </a: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1" dirty="0" smtClean="0">
                <a:solidFill>
                  <a:srgbClr val="000000"/>
                </a:solidFill>
                <a:latin typeface="Century Gothic" pitchFamily="34"/>
                <a:ea typeface=""/>
                <a:cs typeface=""/>
              </a:rPr>
              <a:t>Mr Blyth, Mrs Macfarlane-Cushing, Mr Howard and Mrs </a:t>
            </a:r>
            <a:r>
              <a:rPr lang="en-GB" sz="2000" b="1" dirty="0" err="1" smtClean="0">
                <a:solidFill>
                  <a:srgbClr val="000000"/>
                </a:solidFill>
                <a:latin typeface="Century Gothic" pitchFamily="34"/>
                <a:ea typeface=""/>
                <a:cs typeface=""/>
              </a:rPr>
              <a:t>Lalite</a:t>
            </a:r>
            <a:endParaRPr lang="en-GB" sz="2000" b="1" dirty="0">
              <a:solidFill>
                <a:srgbClr val="000000"/>
              </a:solidFill>
              <a:latin typeface="Century Gothic" pitchFamily="34"/>
              <a:ea typeface=""/>
              <a:cs typeface="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50C8E09-67CD-48D4-8D17-FF918C953627}"/>
              </a:ext>
            </a:extLst>
          </p:cNvPr>
          <p:cNvSpPr/>
          <p:nvPr/>
        </p:nvSpPr>
        <p:spPr>
          <a:xfrm>
            <a:off x="4343513" y="4658956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1" dirty="0">
                <a:solidFill>
                  <a:srgbClr val="000000"/>
                </a:solidFill>
                <a:latin typeface="Century Gothic" pitchFamily="34"/>
                <a:ea typeface=""/>
                <a:cs typeface=""/>
              </a:rPr>
              <a:t>Kingfisher</a:t>
            </a:r>
            <a:r>
              <a:rPr lang="en-GB" sz="2000" dirty="0">
                <a:solidFill>
                  <a:srgbClr val="000000"/>
                </a:solidFill>
                <a:latin typeface="Century Gothic" pitchFamily="34"/>
                <a:ea typeface=""/>
                <a:cs typeface=""/>
              </a:rPr>
              <a:t> </a:t>
            </a:r>
            <a:r>
              <a:rPr lang="en-GB" sz="2000" b="1" dirty="0">
                <a:solidFill>
                  <a:srgbClr val="000000"/>
                </a:solidFill>
                <a:latin typeface="Century Gothic" pitchFamily="34"/>
                <a:ea typeface=""/>
                <a:cs typeface=""/>
              </a:rPr>
              <a:t>Classroom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720" y="1267594"/>
            <a:ext cx="4222860" cy="316714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Ink 8"/>
              <p14:cNvContentPartPr/>
              <p14:nvPr/>
            </p14:nvContentPartPr>
            <p14:xfrm>
              <a:off x="1767337" y="4413780"/>
              <a:ext cx="360" cy="36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755457" y="4401900"/>
                <a:ext cx="24120" cy="2412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Image1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619574" y="1581785"/>
            <a:ext cx="1311910" cy="9836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6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788" y="1506236"/>
            <a:ext cx="1046480" cy="1344930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14" name="Picture 13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743" y="3061141"/>
            <a:ext cx="1025525" cy="1318895"/>
          </a:xfrm>
          <a:prstGeom prst="rect">
            <a:avLst/>
          </a:prstGeom>
        </p:spPr>
      </p:pic>
      <p:pic>
        <p:nvPicPr>
          <p:cNvPr id="15" name="Image7"/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50" y="3003529"/>
            <a:ext cx="969645" cy="1351915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137645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Tm="27546"/>
    </mc:Choice>
    <mc:Fallback xmlns="">
      <p:transition spd="slow" advTm="275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41E6272-C1FC-FE46-9958-F7746237E6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13" y="304967"/>
            <a:ext cx="9144000" cy="6821189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79388" y="274638"/>
            <a:ext cx="8785225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dirty="0">
                <a:solidFill>
                  <a:schemeClr val="accent6">
                    <a:lumMod val="75000"/>
                  </a:schemeClr>
                </a:solidFill>
                <a:latin typeface="Century Gothic" charset="0"/>
              </a:rPr>
              <a:t>Difference from Reception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68313" y="977875"/>
            <a:ext cx="8229600" cy="47513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2000" dirty="0">
              <a:latin typeface="Century Gothic" pitchFamily="34"/>
            </a:endParaRPr>
          </a:p>
          <a:p>
            <a:r>
              <a:rPr lang="en-GB" sz="2000" dirty="0" smtClean="0">
                <a:latin typeface="Century Gothic" pitchFamily="34"/>
              </a:rPr>
              <a:t>Introducing formal learning at tables and beginning to use books to record our learning. </a:t>
            </a:r>
            <a:endParaRPr lang="en-GB" sz="2000" dirty="0">
              <a:latin typeface="Century Gothic" pitchFamily="34"/>
            </a:endParaRPr>
          </a:p>
          <a:p>
            <a:r>
              <a:rPr lang="en-GB" sz="2000" dirty="0">
                <a:latin typeface="Century Gothic" pitchFamily="34"/>
              </a:rPr>
              <a:t>More responsibilities for the children. They will be expected to be independent and look after their own things. </a:t>
            </a:r>
          </a:p>
          <a:p>
            <a:r>
              <a:rPr lang="en-GB" sz="2000" dirty="0" smtClean="0">
                <a:latin typeface="Century Gothic" pitchFamily="34"/>
              </a:rPr>
              <a:t>Lunch </a:t>
            </a:r>
            <a:r>
              <a:rPr lang="en-GB" sz="2000" dirty="0">
                <a:latin typeface="Century Gothic" pitchFamily="34"/>
              </a:rPr>
              <a:t>starts at </a:t>
            </a:r>
            <a:r>
              <a:rPr lang="en-GB" sz="2000" dirty="0" smtClean="0">
                <a:latin typeface="Century Gothic" pitchFamily="34"/>
              </a:rPr>
              <a:t>12:10.</a:t>
            </a:r>
            <a:endParaRPr lang="en-GB" sz="2000" dirty="0">
              <a:latin typeface="Century Gothic" pitchFamily="34"/>
            </a:endParaRPr>
          </a:p>
          <a:p>
            <a:r>
              <a:rPr lang="en-GB" sz="2000" dirty="0">
                <a:latin typeface="Century Gothic" pitchFamily="34"/>
              </a:rPr>
              <a:t>Snack time is </a:t>
            </a:r>
            <a:r>
              <a:rPr lang="en-GB" sz="2000" dirty="0" smtClean="0">
                <a:latin typeface="Century Gothic" pitchFamily="34"/>
              </a:rPr>
              <a:t>in the classrooms just before break. It </a:t>
            </a:r>
            <a:r>
              <a:rPr lang="en-GB" sz="2000" dirty="0">
                <a:latin typeface="Century Gothic" pitchFamily="34"/>
              </a:rPr>
              <a:t>is up to the children to go and choose a snack from our class box. We sometimes have the opportunity to have another snack with our story at the end of the day. </a:t>
            </a:r>
            <a:endParaRPr lang="en-GB" sz="2000" dirty="0"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280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Tm="27546"/>
    </mc:Choice>
    <mc:Fallback xmlns="">
      <p:transition spd="slow" advTm="275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41E6272-C1FC-FE46-9958-F7746237E6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13" y="304967"/>
            <a:ext cx="9144000" cy="6821189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79388" y="274638"/>
            <a:ext cx="8785225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dirty="0">
                <a:solidFill>
                  <a:schemeClr val="accent6">
                    <a:lumMod val="75000"/>
                  </a:schemeClr>
                </a:solidFill>
                <a:latin typeface="Century Gothic" charset="0"/>
              </a:rPr>
              <a:t>Our Learning experiences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68313" y="977875"/>
            <a:ext cx="8229600" cy="47513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2000" dirty="0">
              <a:latin typeface="Century Gothic" pitchFamily="34"/>
            </a:endParaRPr>
          </a:p>
          <a:p>
            <a:r>
              <a:rPr lang="en-GB" sz="2000" dirty="0">
                <a:latin typeface="Century Gothic" pitchFamily="34"/>
              </a:rPr>
              <a:t>We have </a:t>
            </a:r>
            <a:r>
              <a:rPr lang="en-GB" sz="2000" dirty="0" smtClean="0">
                <a:latin typeface="Century Gothic" pitchFamily="34"/>
              </a:rPr>
              <a:t>Maths</a:t>
            </a:r>
            <a:r>
              <a:rPr lang="en-GB" sz="2000" dirty="0">
                <a:latin typeface="Century Gothic" pitchFamily="34"/>
              </a:rPr>
              <a:t>, English and </a:t>
            </a:r>
            <a:r>
              <a:rPr lang="en-GB" sz="2000" dirty="0" smtClean="0">
                <a:latin typeface="Century Gothic" pitchFamily="34"/>
              </a:rPr>
              <a:t>Phonics </a:t>
            </a:r>
            <a:r>
              <a:rPr lang="en-GB" sz="2000" dirty="0">
                <a:latin typeface="Century Gothic" pitchFamily="34"/>
              </a:rPr>
              <a:t>lessons everyday.</a:t>
            </a:r>
          </a:p>
          <a:p>
            <a:r>
              <a:rPr lang="en-GB" sz="2000" dirty="0">
                <a:latin typeface="Century Gothic" pitchFamily="34"/>
              </a:rPr>
              <a:t>We have a different topic each half term and all our learning will be centred around this. </a:t>
            </a:r>
            <a:r>
              <a:rPr lang="en-GB" sz="2000" dirty="0" smtClean="0">
                <a:latin typeface="Century Gothic" pitchFamily="34"/>
              </a:rPr>
              <a:t>This half term our topic is ‘Into the woods’ and you can find out more information about each half terms topic on the class pages. </a:t>
            </a:r>
            <a:endParaRPr lang="en-GB" sz="2000" dirty="0">
              <a:latin typeface="Century Gothic" pitchFamily="34"/>
            </a:endParaRPr>
          </a:p>
          <a:p>
            <a:r>
              <a:rPr lang="en-GB" sz="2000" dirty="0" smtClean="0">
                <a:latin typeface="Century Gothic" panose="020B0502020202020204" pitchFamily="34" charset="0"/>
              </a:rPr>
              <a:t>We </a:t>
            </a:r>
            <a:r>
              <a:rPr lang="en-GB" sz="2000" dirty="0">
                <a:latin typeface="Century Gothic" panose="020B0502020202020204" pitchFamily="34" charset="0"/>
              </a:rPr>
              <a:t>learn inside, outside and gain experiences through trips.</a:t>
            </a:r>
          </a:p>
          <a:p>
            <a:r>
              <a:rPr lang="en-GB" sz="2000" dirty="0">
                <a:latin typeface="Century Gothic" panose="020B0502020202020204" pitchFamily="34" charset="0"/>
              </a:rPr>
              <a:t>We have fun and practical learning experiences.</a:t>
            </a:r>
          </a:p>
          <a:p>
            <a:r>
              <a:rPr lang="en-GB" sz="2000" dirty="0" smtClean="0">
                <a:latin typeface="Century Gothic" panose="020B0502020202020204" pitchFamily="34" charset="0"/>
              </a:rPr>
              <a:t>We have PE lessons twice a week. We try to teach this outdoors whenever possible, so please always have an outdoor PE kit and trainers in school.  </a:t>
            </a:r>
            <a:endParaRPr lang="en-GB" sz="2000" dirty="0">
              <a:latin typeface="Century Gothic" panose="020B0502020202020204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502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Tm="27546"/>
    </mc:Choice>
    <mc:Fallback xmlns="">
      <p:transition spd="slow" advTm="275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8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41E6272-C1FC-FE46-9958-F7746237E6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04967"/>
            <a:ext cx="9144000" cy="6821189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79388" y="274638"/>
            <a:ext cx="8785225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dirty="0">
                <a:solidFill>
                  <a:schemeClr val="accent6">
                    <a:lumMod val="75000"/>
                  </a:schemeClr>
                </a:solidFill>
                <a:latin typeface="Century Gothic" charset="0"/>
              </a:rPr>
              <a:t>Daily Routine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68313" y="977875"/>
            <a:ext cx="8279447" cy="47513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latin typeface="Century Gothic" pitchFamily="34"/>
              </a:rPr>
              <a:t>The doors open at </a:t>
            </a:r>
            <a:r>
              <a:rPr lang="en-GB" sz="1600" dirty="0" smtClean="0">
                <a:latin typeface="Century Gothic" pitchFamily="34"/>
              </a:rPr>
              <a:t>8:40 am. </a:t>
            </a:r>
          </a:p>
          <a:p>
            <a:r>
              <a:rPr lang="en-GB" sz="1600" dirty="0" smtClean="0">
                <a:latin typeface="Century Gothic" pitchFamily="34"/>
              </a:rPr>
              <a:t>There </a:t>
            </a:r>
            <a:r>
              <a:rPr lang="en-GB" sz="1600" dirty="0">
                <a:latin typeface="Century Gothic" pitchFamily="34"/>
              </a:rPr>
              <a:t>will be morning activities for children to do when they come into school e.g. </a:t>
            </a:r>
            <a:r>
              <a:rPr lang="en-GB" sz="1600" dirty="0" smtClean="0">
                <a:latin typeface="Century Gothic" pitchFamily="34"/>
              </a:rPr>
              <a:t>fine motor activities, name writing or </a:t>
            </a:r>
            <a:r>
              <a:rPr lang="en-GB" sz="1600" dirty="0">
                <a:latin typeface="Century Gothic" pitchFamily="34"/>
              </a:rPr>
              <a:t>maths challenges</a:t>
            </a:r>
            <a:r>
              <a:rPr lang="en-GB" sz="1600" dirty="0" smtClean="0">
                <a:latin typeface="Century Gothic" pitchFamily="34"/>
              </a:rPr>
              <a:t>. They also have the opportunity to eat a bagel.</a:t>
            </a:r>
            <a:endParaRPr lang="en-GB" sz="1600" dirty="0">
              <a:latin typeface="Century Gothic" pitchFamily="34"/>
            </a:endParaRPr>
          </a:p>
          <a:p>
            <a:r>
              <a:rPr lang="en-GB" sz="1600" dirty="0" smtClean="0">
                <a:latin typeface="Century Gothic" pitchFamily="34"/>
              </a:rPr>
              <a:t>As </a:t>
            </a:r>
            <a:r>
              <a:rPr lang="en-GB" sz="1600" dirty="0">
                <a:latin typeface="Century Gothic" pitchFamily="34"/>
              </a:rPr>
              <a:t>the children enter the classroom they </a:t>
            </a:r>
            <a:r>
              <a:rPr lang="en-GB" sz="1600" dirty="0" smtClean="0">
                <a:latin typeface="Century Gothic" pitchFamily="34"/>
              </a:rPr>
              <a:t>hang up their coats and book bags on their peg and put away their packed lunches. Children are responsible for taking </a:t>
            </a:r>
            <a:r>
              <a:rPr lang="en-GB" sz="1600" dirty="0">
                <a:latin typeface="Century Gothic" pitchFamily="34"/>
              </a:rPr>
              <a:t>their </a:t>
            </a:r>
            <a:r>
              <a:rPr lang="en-GB" sz="1600" dirty="0" smtClean="0">
                <a:latin typeface="Century Gothic" pitchFamily="34"/>
              </a:rPr>
              <a:t>reading record and </a:t>
            </a:r>
            <a:r>
              <a:rPr lang="en-GB" sz="1600" dirty="0">
                <a:latin typeface="Century Gothic" pitchFamily="34"/>
              </a:rPr>
              <a:t>reading book out </a:t>
            </a:r>
            <a:r>
              <a:rPr lang="en-GB" sz="1600" dirty="0" smtClean="0">
                <a:latin typeface="Century Gothic" pitchFamily="34"/>
              </a:rPr>
              <a:t>of their book bags. Please bring these everyday.</a:t>
            </a:r>
          </a:p>
          <a:p>
            <a:r>
              <a:rPr lang="en-GB" sz="1600" dirty="0" smtClean="0">
                <a:latin typeface="Century Gothic" pitchFamily="34"/>
              </a:rPr>
              <a:t>If </a:t>
            </a:r>
            <a:r>
              <a:rPr lang="en-GB" sz="1600" dirty="0">
                <a:latin typeface="Century Gothic" pitchFamily="34"/>
              </a:rPr>
              <a:t>your child has a letter for the teacher or office it is their responsibility to get it out of their book bag and give to the teacher. </a:t>
            </a:r>
          </a:p>
          <a:p>
            <a:r>
              <a:rPr lang="en-GB" sz="1600" dirty="0">
                <a:latin typeface="Century Gothic" pitchFamily="34"/>
              </a:rPr>
              <a:t>Playtime is at </a:t>
            </a:r>
            <a:r>
              <a:rPr lang="en-GB" sz="1600" dirty="0" smtClean="0">
                <a:latin typeface="Century Gothic" pitchFamily="34"/>
              </a:rPr>
              <a:t>10:20am. </a:t>
            </a:r>
          </a:p>
          <a:p>
            <a:r>
              <a:rPr lang="en-GB" sz="1600" dirty="0" smtClean="0">
                <a:latin typeface="Century Gothic" pitchFamily="34"/>
              </a:rPr>
              <a:t>Lunchtime </a:t>
            </a:r>
            <a:r>
              <a:rPr lang="en-GB" sz="1600" dirty="0">
                <a:latin typeface="Century Gothic" pitchFamily="34"/>
              </a:rPr>
              <a:t>is at </a:t>
            </a:r>
            <a:r>
              <a:rPr lang="en-GB" sz="1600" dirty="0" smtClean="0">
                <a:latin typeface="Century Gothic" pitchFamily="34"/>
              </a:rPr>
              <a:t>12:10 </a:t>
            </a:r>
            <a:r>
              <a:rPr lang="en-GB" sz="1600" dirty="0">
                <a:latin typeface="Century Gothic" pitchFamily="34"/>
              </a:rPr>
              <a:t>until </a:t>
            </a:r>
            <a:r>
              <a:rPr lang="en-GB" sz="1600" dirty="0" smtClean="0">
                <a:latin typeface="Century Gothic" pitchFamily="34"/>
              </a:rPr>
              <a:t>1:10pm. </a:t>
            </a:r>
          </a:p>
          <a:p>
            <a:r>
              <a:rPr lang="en-GB" sz="1600" dirty="0" smtClean="0">
                <a:latin typeface="Century Gothic" pitchFamily="34"/>
              </a:rPr>
              <a:t>Home </a:t>
            </a:r>
            <a:r>
              <a:rPr lang="en-GB" sz="1600" dirty="0">
                <a:latin typeface="Century Gothic" pitchFamily="34"/>
              </a:rPr>
              <a:t>time is at </a:t>
            </a:r>
            <a:r>
              <a:rPr lang="en-GB" sz="1600" dirty="0" smtClean="0">
                <a:latin typeface="Century Gothic" pitchFamily="34"/>
              </a:rPr>
              <a:t>3:10pm</a:t>
            </a:r>
            <a:endParaRPr lang="en-GB" sz="1600" dirty="0">
              <a:latin typeface="Arial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14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Tm="27546"/>
    </mc:Choice>
    <mc:Fallback xmlns="">
      <p:transition spd="slow" advTm="275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41E6272-C1FC-FE46-9958-F7746237E6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04967"/>
            <a:ext cx="9144000" cy="6821189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79388" y="274638"/>
            <a:ext cx="8785225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dirty="0">
                <a:solidFill>
                  <a:schemeClr val="accent6">
                    <a:lumMod val="75000"/>
                  </a:schemeClr>
                </a:solidFill>
                <a:latin typeface="Century Gothic" charset="0"/>
              </a:rPr>
              <a:t> House Keeping</a:t>
            </a:r>
          </a:p>
          <a:p>
            <a:pPr algn="ctr"/>
            <a:endParaRPr lang="en-GB" sz="4000" dirty="0">
              <a:solidFill>
                <a:schemeClr val="accent6">
                  <a:lumMod val="75000"/>
                </a:schemeClr>
              </a:solidFill>
              <a:latin typeface="Century Gothic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68313" y="977875"/>
            <a:ext cx="8229600" cy="47513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2000" dirty="0">
              <a:latin typeface="Century Gothic"/>
              <a:cs typeface="Century Gothic"/>
            </a:endParaRPr>
          </a:p>
          <a:p>
            <a:r>
              <a:rPr lang="en-GB" sz="2000" dirty="0">
                <a:latin typeface="Century Gothic" pitchFamily="34"/>
              </a:rPr>
              <a:t>Your child must bring their </a:t>
            </a:r>
            <a:r>
              <a:rPr lang="en-GB" sz="2000" dirty="0" smtClean="0">
                <a:latin typeface="Century Gothic" pitchFamily="34"/>
              </a:rPr>
              <a:t>reading record and </a:t>
            </a:r>
            <a:r>
              <a:rPr lang="en-GB" sz="2000" dirty="0">
                <a:latin typeface="Century Gothic" pitchFamily="34"/>
              </a:rPr>
              <a:t>reading book to school everyday</a:t>
            </a:r>
            <a:r>
              <a:rPr lang="en-GB" sz="2000" dirty="0" smtClean="0">
                <a:latin typeface="Century Gothic" pitchFamily="34"/>
              </a:rPr>
              <a:t>. </a:t>
            </a:r>
            <a:r>
              <a:rPr lang="en-GB" sz="2000" dirty="0">
                <a:latin typeface="Century Gothic" pitchFamily="34"/>
              </a:rPr>
              <a:t>Please write in </a:t>
            </a:r>
            <a:r>
              <a:rPr lang="en-GB" sz="2000" dirty="0" smtClean="0">
                <a:latin typeface="Century Gothic" pitchFamily="34"/>
              </a:rPr>
              <a:t>their reading record when </a:t>
            </a:r>
            <a:r>
              <a:rPr lang="en-GB" sz="2000" dirty="0">
                <a:latin typeface="Century Gothic" pitchFamily="34"/>
              </a:rPr>
              <a:t>you have listened to them read. </a:t>
            </a:r>
            <a:r>
              <a:rPr lang="en-GB" sz="2000" dirty="0" smtClean="0">
                <a:latin typeface="Century Gothic" pitchFamily="34"/>
              </a:rPr>
              <a:t>When you read 3 or more times a week with your child their name will be entered into our weekly bookworm award for a chance to win a bookmark in Friday’s assembly. </a:t>
            </a:r>
            <a:endParaRPr lang="en-GB" sz="2000" dirty="0">
              <a:latin typeface="Century Gothic" pitchFamily="34"/>
            </a:endParaRPr>
          </a:p>
          <a:p>
            <a:r>
              <a:rPr lang="en-GB" sz="2000" dirty="0" smtClean="0">
                <a:latin typeface="Century Gothic" pitchFamily="34"/>
              </a:rPr>
              <a:t>We </a:t>
            </a:r>
            <a:r>
              <a:rPr lang="en-GB" sz="2000" dirty="0">
                <a:latin typeface="Century Gothic" pitchFamily="34"/>
              </a:rPr>
              <a:t>give out </a:t>
            </a:r>
            <a:r>
              <a:rPr lang="en-GB" sz="2000" dirty="0" smtClean="0">
                <a:latin typeface="Century Gothic" pitchFamily="34"/>
              </a:rPr>
              <a:t>homework and spellings on Fridays starting after October half term.</a:t>
            </a:r>
          </a:p>
          <a:p>
            <a:r>
              <a:rPr lang="en-GB" sz="2000" dirty="0" smtClean="0">
                <a:latin typeface="Century Gothic" pitchFamily="34"/>
              </a:rPr>
              <a:t>Homework (in a red folder) should be handed in by Wednesday the following week. </a:t>
            </a:r>
            <a:endParaRPr lang="en-GB" sz="2000" dirty="0">
              <a:latin typeface="Century Gothic" pitchFamily="34"/>
            </a:endParaRPr>
          </a:p>
          <a:p>
            <a:pPr marL="0" indent="0">
              <a:buNone/>
            </a:pPr>
            <a:endParaRPr lang="en-GB" sz="2000" dirty="0">
              <a:latin typeface="Century Gothic"/>
              <a:cs typeface="Century Gothic"/>
            </a:endParaRPr>
          </a:p>
          <a:p>
            <a:endParaRPr lang="en-GB" sz="2000" dirty="0">
              <a:latin typeface="Century Gothic"/>
              <a:cs typeface="Century Gothic"/>
            </a:endParaRPr>
          </a:p>
          <a:p>
            <a:pPr marL="0" indent="0">
              <a:buNone/>
            </a:pPr>
            <a:endParaRPr lang="en-GB" sz="2000" dirty="0">
              <a:latin typeface="Century Gothic"/>
              <a:cs typeface="Century Gothic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65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Tm="27546"/>
    </mc:Choice>
    <mc:Fallback xmlns="">
      <p:transition spd="slow" advTm="275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41E6272-C1FC-FE46-9958-F7746237E6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04967"/>
            <a:ext cx="9144000" cy="6821189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79388" y="274638"/>
            <a:ext cx="8785225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dirty="0">
                <a:solidFill>
                  <a:schemeClr val="accent6">
                    <a:lumMod val="75000"/>
                  </a:schemeClr>
                </a:solidFill>
                <a:latin typeface="Century Gothic" charset="0"/>
              </a:rPr>
              <a:t> Thank you for listening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68313" y="1046285"/>
            <a:ext cx="8229600" cy="468297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3600" dirty="0" smtClean="0">
                <a:latin typeface="Century Gothic"/>
                <a:cs typeface="Century Gothic"/>
              </a:rPr>
              <a:t>If you have any questions, please do not hesitate to speak to us at the end of the day. </a:t>
            </a:r>
          </a:p>
          <a:p>
            <a:pPr marL="0" indent="0" algn="ctr">
              <a:buNone/>
            </a:pPr>
            <a:r>
              <a:rPr lang="en-GB" sz="1800" dirty="0" smtClean="0">
                <a:latin typeface="Century Gothic"/>
                <a:cs typeface="Century Gothic"/>
              </a:rPr>
              <a:t> </a:t>
            </a:r>
          </a:p>
          <a:p>
            <a:pPr marL="0" indent="0" algn="ctr">
              <a:buNone/>
            </a:pPr>
            <a:r>
              <a:rPr lang="en-GB" sz="3600" dirty="0" smtClean="0">
                <a:latin typeface="Century Gothic"/>
                <a:cs typeface="Century Gothic"/>
              </a:rPr>
              <a:t>We look forward to learning with your children this year.  </a:t>
            </a:r>
          </a:p>
          <a:p>
            <a:pPr marL="0" indent="0" algn="ctr">
              <a:buNone/>
            </a:pPr>
            <a:endParaRPr lang="en-GB" sz="1800" dirty="0">
              <a:latin typeface="Century Gothic"/>
              <a:cs typeface="Century Gothic"/>
            </a:endParaRPr>
          </a:p>
          <a:p>
            <a:pPr marL="0" indent="0" algn="ctr">
              <a:buNone/>
            </a:pPr>
            <a:r>
              <a:rPr lang="en-GB" sz="3600" dirty="0" smtClean="0">
                <a:latin typeface="Century Gothic"/>
                <a:cs typeface="Century Gothic"/>
              </a:rPr>
              <a:t>Mr Blyth, Mrs </a:t>
            </a:r>
            <a:r>
              <a:rPr lang="en-GB" sz="3600" smtClean="0">
                <a:latin typeface="Century Gothic"/>
                <a:cs typeface="Century Gothic"/>
              </a:rPr>
              <a:t>Northernand</a:t>
            </a:r>
            <a:r>
              <a:rPr lang="en-GB" sz="3600" dirty="0" smtClean="0">
                <a:latin typeface="Century Gothic"/>
                <a:cs typeface="Century Gothic"/>
              </a:rPr>
              <a:t> Mrs Anthony </a:t>
            </a:r>
            <a:endParaRPr lang="en-GB" sz="3600" dirty="0">
              <a:latin typeface="Century Gothic"/>
              <a:cs typeface="Century Gothic"/>
            </a:endParaRPr>
          </a:p>
          <a:p>
            <a:endParaRPr lang="en-GB" sz="2000" dirty="0">
              <a:latin typeface="Century Gothic"/>
              <a:cs typeface="Century Gothic"/>
            </a:endParaRPr>
          </a:p>
          <a:p>
            <a:pPr marL="0" indent="0">
              <a:buNone/>
            </a:pPr>
            <a:endParaRPr lang="en-GB" sz="2000" dirty="0">
              <a:latin typeface="Century Gothic"/>
              <a:cs typeface="Century Gothic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29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1.8|17.3|6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|32.8|19.7|15.9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1366</TotalTime>
  <Words>531</Words>
  <Application>Microsoft Office PowerPoint</Application>
  <PresentationFormat>On-screen Show (4:3)</PresentationFormat>
  <Paragraphs>65</Paragraphs>
  <Slides>8</Slides>
  <Notes>8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Text can go here…</dc:title>
  <dc:creator>Helen Nelson</dc:creator>
  <cp:lastModifiedBy>Elizabeth Anthony</cp:lastModifiedBy>
  <cp:revision>103</cp:revision>
  <dcterms:created xsi:type="dcterms:W3CDTF">2015-10-22T12:13:10Z</dcterms:created>
  <dcterms:modified xsi:type="dcterms:W3CDTF">2024-09-17T07:29:01Z</dcterms:modified>
</cp:coreProperties>
</file>