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57" r:id="rId2"/>
    <p:sldId id="277" r:id="rId3"/>
    <p:sldId id="280" r:id="rId4"/>
    <p:sldId id="275" r:id="rId5"/>
    <p:sldId id="273" r:id="rId6"/>
    <p:sldId id="265" r:id="rId7"/>
    <p:sldId id="274" r:id="rId8"/>
    <p:sldId id="267" r:id="rId9"/>
    <p:sldId id="268"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94"/>
  </p:normalViewPr>
  <p:slideViewPr>
    <p:cSldViewPr snapToGrid="0" snapToObjects="1">
      <p:cViewPr varScale="1">
        <p:scale>
          <a:sx n="108" d="100"/>
          <a:sy n="108" d="100"/>
        </p:scale>
        <p:origin x="16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322F89E-8C07-484D-9006-54C35AFB17E2}" type="datetimeFigureOut">
              <a:rPr lang="en-GB" smtClean="0"/>
              <a:t>23/06/2026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D8D5A66-115F-40ED-9E18-7D0ED5AB5D2F}" type="slidenum">
              <a:rPr lang="en-GB" smtClean="0"/>
              <a:t>‹#›</a:t>
            </a:fld>
            <a:endParaRPr lang="en-GB"/>
          </a:p>
        </p:txBody>
      </p:sp>
    </p:spTree>
    <p:extLst>
      <p:ext uri="{BB962C8B-B14F-4D97-AF65-F5344CB8AC3E}">
        <p14:creationId xmlns:p14="http://schemas.microsoft.com/office/powerpoint/2010/main" val="4000533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5089BF-9AFC-5A41-9E9D-F40779A1D23C}" type="datetimeFigureOut">
              <a:rPr lang="en-US" smtClean="0"/>
              <a:pPr/>
              <a:t>6/23/2026</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135EAE5-C8CB-CE43-A041-B87DC0D8D76A}" type="slidenum">
              <a:rPr lang="en-US" smtClean="0"/>
              <a:pPr/>
              <a:t>‹#›</a:t>
            </a:fld>
            <a:endParaRPr lang="en-US"/>
          </a:p>
        </p:txBody>
      </p:sp>
    </p:spTree>
    <p:extLst>
      <p:ext uri="{BB962C8B-B14F-4D97-AF65-F5344CB8AC3E}">
        <p14:creationId xmlns:p14="http://schemas.microsoft.com/office/powerpoint/2010/main" val="270823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EAE5-C8CB-CE43-A041-B87DC0D8D76A}" type="slidenum">
              <a:rPr lang="en-US" smtClean="0"/>
              <a:pPr/>
              <a:t>1</a:t>
            </a:fld>
            <a:endParaRPr lang="en-US"/>
          </a:p>
        </p:txBody>
      </p:sp>
    </p:spTree>
    <p:extLst>
      <p:ext uri="{BB962C8B-B14F-4D97-AF65-F5344CB8AC3E}">
        <p14:creationId xmlns:p14="http://schemas.microsoft.com/office/powerpoint/2010/main" val="144038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EAE5-C8CB-CE43-A041-B87DC0D8D76A}" type="slidenum">
              <a:rPr lang="en-US" smtClean="0"/>
              <a:pPr/>
              <a:t>2</a:t>
            </a:fld>
            <a:endParaRPr lang="en-US"/>
          </a:p>
        </p:txBody>
      </p:sp>
    </p:spTree>
    <p:extLst>
      <p:ext uri="{BB962C8B-B14F-4D97-AF65-F5344CB8AC3E}">
        <p14:creationId xmlns:p14="http://schemas.microsoft.com/office/powerpoint/2010/main" val="144038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5EAE5-C8CB-CE43-A041-B87DC0D8D7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01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EAE5-C8CB-CE43-A041-B87DC0D8D76A}" type="slidenum">
              <a:rPr lang="en-US" smtClean="0"/>
              <a:pPr/>
              <a:t>4</a:t>
            </a:fld>
            <a:endParaRPr lang="en-US"/>
          </a:p>
        </p:txBody>
      </p:sp>
    </p:spTree>
    <p:extLst>
      <p:ext uri="{BB962C8B-B14F-4D97-AF65-F5344CB8AC3E}">
        <p14:creationId xmlns:p14="http://schemas.microsoft.com/office/powerpoint/2010/main" val="144038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EAE5-C8CB-CE43-A041-B87DC0D8D76A}" type="slidenum">
              <a:rPr lang="en-US" smtClean="0"/>
              <a:pPr/>
              <a:t>5</a:t>
            </a:fld>
            <a:endParaRPr lang="en-US"/>
          </a:p>
        </p:txBody>
      </p:sp>
    </p:spTree>
    <p:extLst>
      <p:ext uri="{BB962C8B-B14F-4D97-AF65-F5344CB8AC3E}">
        <p14:creationId xmlns:p14="http://schemas.microsoft.com/office/powerpoint/2010/main" val="144038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EAE5-C8CB-CE43-A041-B87DC0D8D76A}" type="slidenum">
              <a:rPr lang="en-US" smtClean="0"/>
              <a:pPr/>
              <a:t>6</a:t>
            </a:fld>
            <a:endParaRPr lang="en-US"/>
          </a:p>
        </p:txBody>
      </p:sp>
    </p:spTree>
    <p:extLst>
      <p:ext uri="{BB962C8B-B14F-4D97-AF65-F5344CB8AC3E}">
        <p14:creationId xmlns:p14="http://schemas.microsoft.com/office/powerpoint/2010/main" val="144038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EAE5-C8CB-CE43-A041-B87DC0D8D76A}" type="slidenum">
              <a:rPr lang="en-US" smtClean="0"/>
              <a:pPr/>
              <a:t>7</a:t>
            </a:fld>
            <a:endParaRPr lang="en-US"/>
          </a:p>
        </p:txBody>
      </p:sp>
    </p:spTree>
    <p:extLst>
      <p:ext uri="{BB962C8B-B14F-4D97-AF65-F5344CB8AC3E}">
        <p14:creationId xmlns:p14="http://schemas.microsoft.com/office/powerpoint/2010/main" val="144038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EAE5-C8CB-CE43-A041-B87DC0D8D76A}" type="slidenum">
              <a:rPr lang="en-US" smtClean="0"/>
              <a:pPr/>
              <a:t>8</a:t>
            </a:fld>
            <a:endParaRPr lang="en-US"/>
          </a:p>
        </p:txBody>
      </p:sp>
    </p:spTree>
    <p:extLst>
      <p:ext uri="{BB962C8B-B14F-4D97-AF65-F5344CB8AC3E}">
        <p14:creationId xmlns:p14="http://schemas.microsoft.com/office/powerpoint/2010/main" val="144038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EAE5-C8CB-CE43-A041-B87DC0D8D76A}" type="slidenum">
              <a:rPr lang="en-US" smtClean="0"/>
              <a:pPr/>
              <a:t>9</a:t>
            </a:fld>
            <a:endParaRPr lang="en-US"/>
          </a:p>
        </p:txBody>
      </p:sp>
    </p:spTree>
    <p:extLst>
      <p:ext uri="{BB962C8B-B14F-4D97-AF65-F5344CB8AC3E}">
        <p14:creationId xmlns:p14="http://schemas.microsoft.com/office/powerpoint/2010/main" val="144038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DC64996-0F44-1A41-91AF-7BF62A9BEA7D}"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154315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C64996-0F44-1A41-91AF-7BF62A9BEA7D}"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47312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C64996-0F44-1A41-91AF-7BF62A9BEA7D}"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174894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C64996-0F44-1A41-91AF-7BF62A9BEA7D}"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58895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C64996-0F44-1A41-91AF-7BF62A9BEA7D}" type="datetimeFigureOut">
              <a:rPr lang="en-US" smtClean="0"/>
              <a:pPr/>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78410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DC64996-0F44-1A41-91AF-7BF62A9BEA7D}"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143749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DC64996-0F44-1A41-91AF-7BF62A9BEA7D}" type="datetimeFigureOut">
              <a:rPr lang="en-US" smtClean="0"/>
              <a:pPr/>
              <a:t>6/23/2026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80859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DC64996-0F44-1A41-91AF-7BF62A9BEA7D}" type="datetimeFigureOut">
              <a:rPr lang="en-US" smtClean="0"/>
              <a:pPr/>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80087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64996-0F44-1A41-91AF-7BF62A9BEA7D}" type="datetimeFigureOut">
              <a:rPr lang="en-US" smtClean="0"/>
              <a:pPr/>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200972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C64996-0F44-1A41-91AF-7BF62A9BEA7D}"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178201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C64996-0F44-1A41-91AF-7BF62A9BEA7D}" type="datetimeFigureOut">
              <a:rPr lang="en-US" smtClean="0"/>
              <a:pPr/>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D2D7D-5813-6D4D-8153-EC9489A27617}" type="slidenum">
              <a:rPr lang="en-US" smtClean="0"/>
              <a:pPr/>
              <a:t>‹#›</a:t>
            </a:fld>
            <a:endParaRPr lang="en-US"/>
          </a:p>
        </p:txBody>
      </p:sp>
    </p:spTree>
    <p:extLst>
      <p:ext uri="{BB962C8B-B14F-4D97-AF65-F5344CB8AC3E}">
        <p14:creationId xmlns:p14="http://schemas.microsoft.com/office/powerpoint/2010/main" val="149842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64996-0F44-1A41-91AF-7BF62A9BEA7D}" type="datetimeFigureOut">
              <a:rPr lang="en-US" smtClean="0"/>
              <a:pPr/>
              <a:t>6/23/2026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D2D7D-5813-6D4D-8153-EC9489A27617}" type="slidenum">
              <a:rPr lang="en-US" smtClean="0"/>
              <a:pPr/>
              <a:t>‹#›</a:t>
            </a:fld>
            <a:endParaRPr lang="en-US"/>
          </a:p>
        </p:txBody>
      </p:sp>
    </p:spTree>
    <p:extLst>
      <p:ext uri="{BB962C8B-B14F-4D97-AF65-F5344CB8AC3E}">
        <p14:creationId xmlns:p14="http://schemas.microsoft.com/office/powerpoint/2010/main" val="729293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1E6272-C1FC-FE46-9958-F7746237E635}"/>
              </a:ext>
            </a:extLst>
          </p:cNvPr>
          <p:cNvPicPr>
            <a:picLocks noChangeAspect="1"/>
          </p:cNvPicPr>
          <p:nvPr/>
        </p:nvPicPr>
        <p:blipFill rotWithShape="1">
          <a:blip r:embed="rId3"/>
          <a:srcRect b="3715"/>
          <a:stretch/>
        </p:blipFill>
        <p:spPr>
          <a:xfrm>
            <a:off x="0" y="304968"/>
            <a:ext cx="9144000" cy="6567780"/>
          </a:xfrm>
          <a:prstGeom prst="rect">
            <a:avLst/>
          </a:prstGeom>
        </p:spPr>
      </p:pic>
      <p:pic>
        <p:nvPicPr>
          <p:cNvPr id="7" name="Picture 6">
            <a:extLst>
              <a:ext uri="{FF2B5EF4-FFF2-40B4-BE49-F238E27FC236}">
                <a16:creationId xmlns:a16="http://schemas.microsoft.com/office/drawing/2014/main" id="{641E6272-C1FC-FE46-9958-F7746237E635}"/>
              </a:ext>
            </a:extLst>
          </p:cNvPr>
          <p:cNvPicPr>
            <a:picLocks noChangeAspect="1"/>
          </p:cNvPicPr>
          <p:nvPr/>
        </p:nvPicPr>
        <p:blipFill>
          <a:blip r:embed="rId3"/>
          <a:stretch>
            <a:fillRect/>
          </a:stretch>
        </p:blipFill>
        <p:spPr>
          <a:xfrm>
            <a:off x="0" y="304968"/>
            <a:ext cx="9144000" cy="6553032"/>
          </a:xfrm>
          <a:prstGeom prst="rect">
            <a:avLst/>
          </a:prstGeom>
        </p:spPr>
      </p:pic>
      <p:sp>
        <p:nvSpPr>
          <p:cNvPr id="4" name="Title 1"/>
          <p:cNvSpPr txBox="1">
            <a:spLocks/>
          </p:cNvSpPr>
          <p:nvPr/>
        </p:nvSpPr>
        <p:spPr>
          <a:xfrm>
            <a:off x="412357" y="479039"/>
            <a:ext cx="8362584" cy="4845294"/>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latin typeface="Century Gothic" charset="0"/>
              <a:ea typeface="Century Gothic" charset="0"/>
              <a:cs typeface="Century Gothic" charset="0"/>
            </a:endParaRPr>
          </a:p>
          <a:p>
            <a:pPr algn="ctr"/>
            <a:r>
              <a:rPr lang="en-US" sz="4300" b="1" dirty="0" err="1">
                <a:solidFill>
                  <a:schemeClr val="accent6">
                    <a:lumMod val="75000"/>
                  </a:schemeClr>
                </a:solidFill>
                <a:latin typeface="Century Gothic" charset="0"/>
                <a:ea typeface="Century Gothic" charset="0"/>
                <a:cs typeface="Century Gothic" charset="0"/>
              </a:rPr>
              <a:t>Hillshott</a:t>
            </a:r>
            <a:r>
              <a:rPr lang="en-US" sz="4300" b="1" dirty="0">
                <a:solidFill>
                  <a:schemeClr val="accent6">
                    <a:lumMod val="75000"/>
                  </a:schemeClr>
                </a:solidFill>
                <a:latin typeface="Century Gothic" charset="0"/>
                <a:ea typeface="Century Gothic" charset="0"/>
                <a:cs typeface="Century Gothic" charset="0"/>
              </a:rPr>
              <a:t> </a:t>
            </a:r>
            <a:r>
              <a:rPr lang="en-US" sz="4300" b="1">
                <a:solidFill>
                  <a:schemeClr val="accent6">
                    <a:lumMod val="75000"/>
                  </a:schemeClr>
                </a:solidFill>
                <a:latin typeface="Century Gothic" charset="0"/>
                <a:ea typeface="Century Gothic" charset="0"/>
                <a:cs typeface="Century Gothic" charset="0"/>
              </a:rPr>
              <a:t>School </a:t>
            </a:r>
            <a:r>
              <a:rPr lang="en-US" sz="4300" b="1" smtClean="0">
                <a:solidFill>
                  <a:schemeClr val="accent6">
                    <a:lumMod val="75000"/>
                  </a:schemeClr>
                </a:solidFill>
                <a:latin typeface="Century Gothic" charset="0"/>
                <a:ea typeface="Century Gothic" charset="0"/>
                <a:cs typeface="Century Gothic" charset="0"/>
              </a:rPr>
              <a:t>Nursery</a:t>
            </a:r>
            <a:endParaRPr lang="en-US" sz="4300" b="1" dirty="0">
              <a:solidFill>
                <a:schemeClr val="accent6">
                  <a:lumMod val="75000"/>
                </a:schemeClr>
              </a:solidFill>
              <a:latin typeface="Century Gothic" charset="0"/>
              <a:ea typeface="Century Gothic" charset="0"/>
              <a:cs typeface="Century Gothic" charset="0"/>
            </a:endParaRPr>
          </a:p>
          <a:p>
            <a:endParaRPr lang="en-US" sz="1600" dirty="0">
              <a:latin typeface="Century Gothic" charset="0"/>
              <a:ea typeface="Century Gothic" charset="0"/>
              <a:cs typeface="Century Gothic" charset="0"/>
            </a:endParaRPr>
          </a:p>
          <a:p>
            <a:pPr algn="ctr"/>
            <a:endParaRPr lang="en-US" sz="2000" dirty="0">
              <a:solidFill>
                <a:schemeClr val="accent6"/>
              </a:solidFill>
              <a:latin typeface="Century Gothic" charset="0"/>
              <a:ea typeface="Century Gothic" charset="0"/>
              <a:cs typeface="Century Gothic" charset="0"/>
            </a:endParaRPr>
          </a:p>
          <a:p>
            <a:pPr algn="ctr"/>
            <a:endParaRPr lang="en-US" sz="2000" dirty="0">
              <a:solidFill>
                <a:schemeClr val="accent6"/>
              </a:solidFill>
              <a:latin typeface="Century Gothic" charset="0"/>
              <a:ea typeface="Century Gothic" charset="0"/>
              <a:cs typeface="Century Gothic" charset="0"/>
            </a:endParaRPr>
          </a:p>
          <a:p>
            <a:pPr algn="ctr"/>
            <a:endParaRPr lang="en-US" sz="2000" dirty="0">
              <a:solidFill>
                <a:schemeClr val="accent6"/>
              </a:solidFill>
              <a:latin typeface="Century Gothic" charset="0"/>
              <a:ea typeface="Century Gothic" charset="0"/>
              <a:cs typeface="Century Gothic" charset="0"/>
            </a:endParaRPr>
          </a:p>
          <a:p>
            <a:pPr algn="ctr"/>
            <a:endParaRPr lang="en-US" sz="2400" dirty="0">
              <a:solidFill>
                <a:schemeClr val="accent6"/>
              </a:solidFill>
              <a:latin typeface="Century Gothic" charset="0"/>
              <a:ea typeface="Century Gothic" charset="0"/>
              <a:cs typeface="Century Gothic" charset="0"/>
            </a:endParaRPr>
          </a:p>
          <a:p>
            <a:pPr algn="ctr"/>
            <a:endParaRPr lang="en-US" sz="2400" dirty="0">
              <a:solidFill>
                <a:schemeClr val="accent6"/>
              </a:solidFill>
              <a:latin typeface="Century Gothic" charset="0"/>
              <a:ea typeface="Century Gothic" charset="0"/>
              <a:cs typeface="Century Gothic" charset="0"/>
            </a:endParaRPr>
          </a:p>
          <a:p>
            <a:pPr algn="ctr"/>
            <a:endParaRPr lang="en-US" sz="2400" dirty="0">
              <a:solidFill>
                <a:schemeClr val="accent6"/>
              </a:solidFill>
              <a:latin typeface="Century Gothic" charset="0"/>
              <a:ea typeface="Century Gothic" charset="0"/>
              <a:cs typeface="Century Gothic" charset="0"/>
            </a:endParaRPr>
          </a:p>
          <a:p>
            <a:pPr algn="ctr"/>
            <a:endParaRPr lang="en-US" sz="2400" dirty="0">
              <a:solidFill>
                <a:schemeClr val="accent6"/>
              </a:solidFill>
              <a:latin typeface="Century Gothic" charset="0"/>
              <a:ea typeface="Century Gothic" charset="0"/>
              <a:cs typeface="Century Gothic" charset="0"/>
            </a:endParaRPr>
          </a:p>
          <a:p>
            <a:pPr algn="ctr"/>
            <a:endParaRPr lang="en-US" sz="2400" dirty="0">
              <a:solidFill>
                <a:schemeClr val="accent6"/>
              </a:solidFill>
              <a:latin typeface="Century Gothic" charset="0"/>
              <a:ea typeface="Century Gothic" charset="0"/>
              <a:cs typeface="Century Gothic" charset="0"/>
            </a:endParaRPr>
          </a:p>
          <a:p>
            <a:pPr algn="ctr"/>
            <a:endParaRPr lang="en-US" sz="2400" b="1" dirty="0">
              <a:solidFill>
                <a:schemeClr val="accent6"/>
              </a:solidFill>
              <a:latin typeface="Century Gothic" charset="0"/>
              <a:ea typeface="Century Gothic" charset="0"/>
              <a:cs typeface="Century Gothic" charset="0"/>
            </a:endParaRPr>
          </a:p>
          <a:p>
            <a:pPr algn="ctr"/>
            <a:endParaRPr lang="en-US" sz="2400" b="1" dirty="0">
              <a:solidFill>
                <a:schemeClr val="accent6"/>
              </a:solidFill>
              <a:latin typeface="Century Gothic" charset="0"/>
              <a:ea typeface="Century Gothic" charset="0"/>
              <a:cs typeface="Century Gothic" charset="0"/>
            </a:endParaRPr>
          </a:p>
          <a:p>
            <a:pPr algn="ctr"/>
            <a:endParaRPr lang="en-US" sz="3200" b="1" dirty="0">
              <a:solidFill>
                <a:schemeClr val="accent6"/>
              </a:solidFill>
              <a:latin typeface="Century Gothic" charset="0"/>
              <a:ea typeface="Century Gothic" charset="0"/>
              <a:cs typeface="Century Gothic" charset="0"/>
            </a:endParaRPr>
          </a:p>
          <a:p>
            <a:pPr algn="ctr"/>
            <a:endParaRPr lang="en-US" sz="3200" b="1" dirty="0">
              <a:latin typeface="Century Gothic" charset="0"/>
              <a:ea typeface="Century Gothic" charset="0"/>
              <a:cs typeface="Century Gothic" charset="0"/>
            </a:endParaRPr>
          </a:p>
          <a:p>
            <a:pPr algn="ctr"/>
            <a:r>
              <a:rPr lang="en-US" sz="3200" b="1" dirty="0">
                <a:latin typeface="Century Gothic" charset="0"/>
                <a:ea typeface="Century Gothic" charset="0"/>
                <a:cs typeface="Century Gothic" charset="0"/>
              </a:rPr>
              <a:t>Welcome to </a:t>
            </a:r>
            <a:r>
              <a:rPr lang="en-US" sz="3200" b="1" dirty="0" smtClean="0">
                <a:latin typeface="Century Gothic" charset="0"/>
                <a:ea typeface="Century Gothic" charset="0"/>
                <a:cs typeface="Century Gothic" charset="0"/>
              </a:rPr>
              <a:t>Reception</a:t>
            </a:r>
            <a:endParaRPr lang="en-US" sz="3200" b="1" dirty="0">
              <a:latin typeface="Century Gothic" charset="0"/>
              <a:ea typeface="Century Gothic" charset="0"/>
              <a:cs typeface="Century Gothic" charset="0"/>
            </a:endParaRPr>
          </a:p>
          <a:p>
            <a:pPr algn="ctr"/>
            <a:endParaRPr lang="en-US" sz="3200" b="1" dirty="0">
              <a:latin typeface="Century Gothic" charset="0"/>
              <a:ea typeface="Century Gothic" charset="0"/>
              <a:cs typeface="Century Gothic" charset="0"/>
            </a:endParaRPr>
          </a:p>
          <a:p>
            <a:pPr algn="ctr"/>
            <a:endParaRPr lang="en-US" sz="3200" b="1" dirty="0">
              <a:latin typeface="Century Gothic" charset="0"/>
              <a:ea typeface="Century Gothic" charset="0"/>
              <a:cs typeface="Century Gothic" charset="0"/>
            </a:endParaRPr>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33667"/>
            <a:ext cx="2432050" cy="242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3091900"/>
      </p:ext>
    </p:extLst>
  </p:cSld>
  <p:clrMapOvr>
    <a:masterClrMapping/>
  </p:clrMapOvr>
  <mc:AlternateContent xmlns:mc="http://schemas.openxmlformats.org/markup-compatibility/2006" xmlns:p14="http://schemas.microsoft.com/office/powerpoint/2010/main">
    <mc:Choice Requires="p14">
      <p:transition spd="slow" p14:dur="2000" advTm="14878"/>
    </mc:Choice>
    <mc:Fallback xmlns="">
      <p:transition spd="slow" advTm="148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1E6272-C1FC-FE46-9958-F7746237E635}"/>
              </a:ext>
            </a:extLst>
          </p:cNvPr>
          <p:cNvPicPr>
            <a:picLocks noChangeAspect="1"/>
          </p:cNvPicPr>
          <p:nvPr/>
        </p:nvPicPr>
        <p:blipFill rotWithShape="1">
          <a:blip r:embed="rId3"/>
          <a:srcRect b="3715"/>
          <a:stretch/>
        </p:blipFill>
        <p:spPr>
          <a:xfrm>
            <a:off x="-5216" y="274638"/>
            <a:ext cx="9144000" cy="6567780"/>
          </a:xfrm>
          <a:prstGeom prst="rect">
            <a:avLst/>
          </a:prstGeom>
        </p:spPr>
      </p:pic>
      <p:sp>
        <p:nvSpPr>
          <p:cNvPr id="6" name="Rectangle 2"/>
          <p:cNvSpPr txBox="1">
            <a:spLocks noChangeArrowheads="1"/>
          </p:cNvSpPr>
          <p:nvPr/>
        </p:nvSpPr>
        <p:spPr>
          <a:xfrm>
            <a:off x="179388" y="125387"/>
            <a:ext cx="87852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accent6">
                    <a:lumMod val="75000"/>
                  </a:schemeClr>
                </a:solidFill>
                <a:latin typeface="Century Gothic" charset="0"/>
              </a:rPr>
              <a:t> </a:t>
            </a:r>
            <a:r>
              <a:rPr lang="en-GB" sz="2800" b="1" dirty="0">
                <a:solidFill>
                  <a:schemeClr val="accent6">
                    <a:lumMod val="75000"/>
                  </a:schemeClr>
                </a:solidFill>
                <a:latin typeface="Century Gothic" charset="0"/>
              </a:rPr>
              <a:t>The </a:t>
            </a:r>
            <a:r>
              <a:rPr lang="en-GB" sz="2800" b="1" dirty="0" smtClean="0">
                <a:solidFill>
                  <a:schemeClr val="accent6">
                    <a:lumMod val="75000"/>
                  </a:schemeClr>
                </a:solidFill>
                <a:latin typeface="Century Gothic" charset="0"/>
              </a:rPr>
              <a:t>Reception </a:t>
            </a:r>
            <a:r>
              <a:rPr lang="en-GB" sz="2800" b="1" dirty="0">
                <a:solidFill>
                  <a:schemeClr val="accent6">
                    <a:lumMod val="75000"/>
                  </a:schemeClr>
                </a:solidFill>
                <a:latin typeface="Century Gothic" charset="0"/>
              </a:rPr>
              <a:t>Team</a:t>
            </a:r>
          </a:p>
        </p:txBody>
      </p:sp>
      <p:sp>
        <p:nvSpPr>
          <p:cNvPr id="8" name="Rectangle 3"/>
          <p:cNvSpPr txBox="1">
            <a:spLocks noChangeArrowheads="1"/>
          </p:cNvSpPr>
          <p:nvPr/>
        </p:nvSpPr>
        <p:spPr>
          <a:xfrm>
            <a:off x="468313" y="977875"/>
            <a:ext cx="8229600" cy="4751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u="sng" dirty="0">
              <a:latin typeface="Century Gothic"/>
              <a:cs typeface="Century Gothic"/>
            </a:endParaRPr>
          </a:p>
          <a:p>
            <a:pPr marL="0" indent="0">
              <a:buNone/>
            </a:pPr>
            <a:endParaRPr lang="en-GB" sz="2000" dirty="0">
              <a:latin typeface="Century Gothic"/>
              <a:cs typeface="Century Gothic"/>
            </a:endParaRPr>
          </a:p>
          <a:p>
            <a:endParaRPr lang="en-GB" sz="2000" dirty="0">
              <a:latin typeface="Century Gothic"/>
              <a:cs typeface="Century Gothic"/>
            </a:endParaRPr>
          </a:p>
          <a:p>
            <a:pPr marL="0" indent="0">
              <a:buNone/>
            </a:pPr>
            <a:endParaRPr lang="en-GB" sz="2000" dirty="0">
              <a:latin typeface="Century Gothic"/>
              <a:cs typeface="Century Gothic"/>
            </a:endParaRPr>
          </a:p>
        </p:txBody>
      </p:sp>
      <p:sp>
        <p:nvSpPr>
          <p:cNvPr id="2" name="Rectangle 1">
            <a:extLst>
              <a:ext uri="{FF2B5EF4-FFF2-40B4-BE49-F238E27FC236}">
                <a16:creationId xmlns:a16="http://schemas.microsoft.com/office/drawing/2014/main" id="{750C8E09-67CD-48D4-8D17-FF918C953627}"/>
              </a:ext>
            </a:extLst>
          </p:cNvPr>
          <p:cNvSpPr/>
          <p:nvPr/>
        </p:nvSpPr>
        <p:spPr>
          <a:xfrm>
            <a:off x="-367476" y="3371627"/>
            <a:ext cx="3455965" cy="1077218"/>
          </a:xfrm>
          <a:prstGeom prst="rect">
            <a:avLst/>
          </a:prstGeom>
        </p:spPr>
        <p:txBody>
          <a:bodyPr wrap="square">
            <a:spAutoFit/>
          </a:bodyPr>
          <a:lstStyle/>
          <a:p>
            <a:pPr lvl="0" algn="ctr">
              <a:defRPr sz="1800" b="0" i="0" u="none" strike="noStrike" kern="0" cap="none" spc="0" baseline="0">
                <a:solidFill>
                  <a:srgbClr val="000000"/>
                </a:solidFill>
                <a:uFillTx/>
              </a:defRPr>
            </a:pPr>
            <a:r>
              <a:rPr lang="en-GB" sz="1600" b="1" kern="0" dirty="0" smtClean="0">
                <a:solidFill>
                  <a:srgbClr val="000000"/>
                </a:solidFill>
                <a:latin typeface="Century Gothic" pitchFamily="34"/>
                <a:ea typeface=""/>
                <a:cs typeface=""/>
              </a:rPr>
              <a:t>Mrs Mountney</a:t>
            </a:r>
            <a:endParaRPr lang="en-GB" sz="1600" b="1" kern="0" dirty="0">
              <a:solidFill>
                <a:srgbClr val="000000"/>
              </a:solidFill>
              <a:latin typeface="Century Gothic" pitchFamily="34"/>
              <a:ea typeface=""/>
              <a:cs typeface=""/>
            </a:endParaRPr>
          </a:p>
          <a:p>
            <a:pPr lvl="0" algn="ctr">
              <a:defRPr sz="1800" b="0" i="0" u="none" strike="noStrike" kern="0" cap="none" spc="0" baseline="0">
                <a:solidFill>
                  <a:srgbClr val="000000"/>
                </a:solidFill>
                <a:uFillTx/>
              </a:defRPr>
            </a:pPr>
            <a:r>
              <a:rPr lang="en-US" sz="1600" b="1" kern="0" dirty="0" smtClean="0">
                <a:solidFill>
                  <a:srgbClr val="000000"/>
                </a:solidFill>
                <a:latin typeface="Century Gothic" pitchFamily="34"/>
                <a:ea typeface=""/>
                <a:cs typeface=""/>
              </a:rPr>
              <a:t>Early Years Leader- DDSL</a:t>
            </a:r>
          </a:p>
          <a:p>
            <a:pPr lvl="0" algn="ctr">
              <a:defRPr sz="1800" b="0" i="0" u="none" strike="noStrike" kern="0" cap="none" spc="0" baseline="0">
                <a:solidFill>
                  <a:srgbClr val="000000"/>
                </a:solidFill>
                <a:uFillTx/>
              </a:defRPr>
            </a:pPr>
            <a:r>
              <a:rPr lang="en-US" sz="1600" b="1" kern="0" dirty="0" smtClean="0">
                <a:solidFill>
                  <a:srgbClr val="000000"/>
                </a:solidFill>
                <a:latin typeface="Century Gothic" pitchFamily="34"/>
                <a:ea typeface=""/>
                <a:cs typeface=""/>
              </a:rPr>
              <a:t>Class teacher-Swifts</a:t>
            </a:r>
          </a:p>
          <a:p>
            <a:pPr lvl="0" algn="ctr">
              <a:defRPr sz="1800" b="0" i="0" u="none" strike="noStrike" kern="0" cap="none" spc="0" baseline="0">
                <a:solidFill>
                  <a:srgbClr val="000000"/>
                </a:solidFill>
                <a:uFillTx/>
              </a:defRPr>
            </a:pPr>
            <a:endParaRPr lang="en-GB" sz="1600" b="1" dirty="0">
              <a:solidFill>
                <a:srgbClr val="000000"/>
              </a:solidFill>
              <a:latin typeface="Century Gothic" pitchFamily="34"/>
              <a:ea typeface=""/>
              <a:cs typeface=""/>
            </a:endParaRPr>
          </a:p>
        </p:txBody>
      </p:sp>
      <p:sp>
        <p:nvSpPr>
          <p:cNvPr id="3" name="Rectangle 2"/>
          <p:cNvSpPr/>
          <p:nvPr/>
        </p:nvSpPr>
        <p:spPr>
          <a:xfrm>
            <a:off x="1703142" y="3343366"/>
            <a:ext cx="4572000" cy="584775"/>
          </a:xfrm>
          <a:prstGeom prst="rect">
            <a:avLst/>
          </a:prstGeom>
        </p:spPr>
        <p:txBody>
          <a:bodyPr>
            <a:spAutoFit/>
          </a:bodyPr>
          <a:lstStyle/>
          <a:p>
            <a:pPr lvl="0" algn="ctr">
              <a:defRPr sz="1800" b="0" i="0" u="none" strike="noStrike" kern="0" cap="none" spc="0" baseline="0">
                <a:solidFill>
                  <a:srgbClr val="000000"/>
                </a:solidFill>
                <a:uFillTx/>
              </a:defRPr>
            </a:pPr>
            <a:r>
              <a:rPr lang="en-GB" sz="1600" b="1" kern="0" dirty="0" smtClean="0">
                <a:solidFill>
                  <a:srgbClr val="000000"/>
                </a:solidFill>
                <a:latin typeface="Century Gothic" pitchFamily="34"/>
                <a:ea typeface=""/>
                <a:cs typeface=""/>
              </a:rPr>
              <a:t>Mr O’Halloran</a:t>
            </a:r>
            <a:endParaRPr lang="en-GB" sz="1600" b="1" kern="0" dirty="0">
              <a:solidFill>
                <a:srgbClr val="000000"/>
              </a:solidFill>
              <a:latin typeface="Century Gothic" pitchFamily="34"/>
              <a:ea typeface=""/>
              <a:cs typeface=""/>
            </a:endParaRPr>
          </a:p>
          <a:p>
            <a:pPr lvl="0" algn="ctr">
              <a:defRPr sz="1800" b="0" i="0" u="none" strike="noStrike" kern="0" cap="none" spc="0" baseline="0">
                <a:solidFill>
                  <a:srgbClr val="000000"/>
                </a:solidFill>
                <a:uFillTx/>
              </a:defRPr>
            </a:pPr>
            <a:r>
              <a:rPr lang="en-US" sz="1600" b="1" kern="0" dirty="0" smtClean="0">
                <a:solidFill>
                  <a:srgbClr val="000000"/>
                </a:solidFill>
                <a:latin typeface="Century Gothic" pitchFamily="34"/>
                <a:ea typeface=""/>
                <a:cs typeface=""/>
              </a:rPr>
              <a:t>Class teacher-Robins</a:t>
            </a:r>
            <a:endParaRPr lang="en-GB" sz="1600" b="1" dirty="0">
              <a:solidFill>
                <a:srgbClr val="000000"/>
              </a:solidFill>
              <a:latin typeface="Century Gothic" pitchFamily="34"/>
              <a:ea typeface=""/>
              <a:cs typeface=""/>
            </a:endParaRPr>
          </a:p>
        </p:txBody>
      </p:sp>
      <p:sp>
        <p:nvSpPr>
          <p:cNvPr id="5" name="Rectangle 4"/>
          <p:cNvSpPr/>
          <p:nvPr/>
        </p:nvSpPr>
        <p:spPr>
          <a:xfrm>
            <a:off x="390049" y="4857100"/>
            <a:ext cx="8386127" cy="369332"/>
          </a:xfrm>
          <a:prstGeom prst="rect">
            <a:avLst/>
          </a:prstGeom>
        </p:spPr>
        <p:txBody>
          <a:bodyPr wrap="square">
            <a:spAutoFit/>
          </a:bodyPr>
          <a:lstStyle/>
          <a:p>
            <a:pPr lvl="0" algn="ctr">
              <a:defRPr sz="1800" b="0" i="0" u="none" strike="noStrike" kern="0" cap="none" spc="0" baseline="0">
                <a:solidFill>
                  <a:srgbClr val="000000"/>
                </a:solidFill>
                <a:uFillTx/>
              </a:defRPr>
            </a:pPr>
            <a:r>
              <a:rPr lang="en-US" b="1" kern="0" dirty="0" smtClean="0">
                <a:solidFill>
                  <a:srgbClr val="000000"/>
                </a:solidFill>
                <a:latin typeface="Century Gothic" pitchFamily="34"/>
                <a:ea typeface=""/>
                <a:cs typeface=""/>
              </a:rPr>
              <a:t>And a team of teaching assistants who work closely alongside the staff.</a:t>
            </a:r>
            <a:endParaRPr lang="en-GB" b="1" dirty="0">
              <a:solidFill>
                <a:srgbClr val="000000"/>
              </a:solidFill>
              <a:latin typeface="Century Gothic" pitchFamily="34"/>
              <a:ea typeface=""/>
              <a:cs typeface=""/>
            </a:endParaRPr>
          </a:p>
        </p:txBody>
      </p:sp>
      <p:pic>
        <p:nvPicPr>
          <p:cNvPr id="4" name="Picture 3"/>
          <p:cNvPicPr>
            <a:picLocks noChangeAspect="1"/>
          </p:cNvPicPr>
          <p:nvPr/>
        </p:nvPicPr>
        <p:blipFill>
          <a:blip r:embed="rId4"/>
          <a:stretch>
            <a:fillRect/>
          </a:stretch>
        </p:blipFill>
        <p:spPr>
          <a:xfrm>
            <a:off x="3411500" y="927026"/>
            <a:ext cx="1155284" cy="21849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10" y="939783"/>
            <a:ext cx="1391367" cy="2197586"/>
          </a:xfrm>
          <a:prstGeom prst="rect">
            <a:avLst/>
          </a:prstGeom>
        </p:spPr>
      </p:pic>
      <p:sp>
        <p:nvSpPr>
          <p:cNvPr id="10" name="Rectangle 9"/>
          <p:cNvSpPr/>
          <p:nvPr/>
        </p:nvSpPr>
        <p:spPr>
          <a:xfrm>
            <a:off x="4572000" y="3118262"/>
            <a:ext cx="4572000" cy="584775"/>
          </a:xfrm>
          <a:prstGeom prst="rect">
            <a:avLst/>
          </a:prstGeom>
        </p:spPr>
        <p:txBody>
          <a:bodyPr>
            <a:spAutoFit/>
          </a:bodyPr>
          <a:lstStyle/>
          <a:p>
            <a:pPr lvl="0" algn="ctr">
              <a:defRPr sz="1800" b="0" i="0" u="none" strike="noStrike" kern="0" cap="none" spc="0" baseline="0">
                <a:solidFill>
                  <a:srgbClr val="000000"/>
                </a:solidFill>
                <a:uFillTx/>
              </a:defRPr>
            </a:pPr>
            <a:r>
              <a:rPr lang="en-GB" sz="1600" b="1" kern="0" dirty="0" smtClean="0">
                <a:solidFill>
                  <a:srgbClr val="000000"/>
                </a:solidFill>
                <a:latin typeface="Century Gothic" pitchFamily="34"/>
                <a:ea typeface=""/>
                <a:cs typeface=""/>
              </a:rPr>
              <a:t>Mrs Turner</a:t>
            </a:r>
          </a:p>
          <a:p>
            <a:pPr lvl="0" algn="ctr">
              <a:defRPr sz="1800" b="0" i="0" u="none" strike="noStrike" kern="0" cap="none" spc="0" baseline="0">
                <a:solidFill>
                  <a:srgbClr val="000000"/>
                </a:solidFill>
                <a:uFillTx/>
              </a:defRPr>
            </a:pPr>
            <a:r>
              <a:rPr lang="en-US" sz="1600" b="1" kern="0" dirty="0" smtClean="0">
                <a:solidFill>
                  <a:srgbClr val="000000"/>
                </a:solidFill>
                <a:latin typeface="Century Gothic" pitchFamily="34"/>
                <a:ea typeface=""/>
                <a:cs typeface=""/>
              </a:rPr>
              <a:t>(2 mornings a week)</a:t>
            </a:r>
            <a:endParaRPr lang="en-GB" sz="1600" b="1" dirty="0">
              <a:solidFill>
                <a:srgbClr val="000000"/>
              </a:solidFill>
              <a:latin typeface="Century Gothic" pitchFamily="34"/>
              <a:ea typeface=""/>
              <a:cs typeface=""/>
            </a:endParaRPr>
          </a:p>
        </p:txBody>
      </p:sp>
      <p:pic>
        <p:nvPicPr>
          <p:cNvPr id="12" name="Picture 11"/>
          <p:cNvPicPr>
            <a:picLocks noChangeAspect="1"/>
          </p:cNvPicPr>
          <p:nvPr/>
        </p:nvPicPr>
        <p:blipFill>
          <a:blip r:embed="rId6"/>
          <a:stretch>
            <a:fillRect/>
          </a:stretch>
        </p:blipFill>
        <p:spPr>
          <a:xfrm>
            <a:off x="5944036" y="904134"/>
            <a:ext cx="1587378" cy="2201714"/>
          </a:xfrm>
          <a:prstGeom prst="rect">
            <a:avLst/>
          </a:prstGeom>
        </p:spPr>
      </p:pic>
    </p:spTree>
    <p:extLst>
      <p:ext uri="{BB962C8B-B14F-4D97-AF65-F5344CB8AC3E}">
        <p14:creationId xmlns:p14="http://schemas.microsoft.com/office/powerpoint/2010/main" val="3739743550"/>
      </p:ext>
    </p:extLst>
  </p:cSld>
  <p:clrMapOvr>
    <a:masterClrMapping/>
  </p:clrMapOvr>
  <mc:AlternateContent xmlns:mc="http://schemas.openxmlformats.org/markup-compatibility/2006" xmlns:p14="http://schemas.microsoft.com/office/powerpoint/2010/main">
    <mc:Choice Requires="p14">
      <p:transition spd="slow" p14:dur="2000" advTm="11876"/>
    </mc:Choice>
    <mc:Fallback xmlns="">
      <p:transition spd="slow" advTm="11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E6272-C1FC-FE46-9958-F7746237E635}"/>
              </a:ext>
            </a:extLst>
          </p:cNvPr>
          <p:cNvPicPr>
            <a:picLocks noChangeAspect="1"/>
          </p:cNvPicPr>
          <p:nvPr/>
        </p:nvPicPr>
        <p:blipFill>
          <a:blip r:embed="rId3"/>
          <a:stretch>
            <a:fillRect/>
          </a:stretch>
        </p:blipFill>
        <p:spPr>
          <a:xfrm>
            <a:off x="-15479" y="93861"/>
            <a:ext cx="9197181" cy="6860861"/>
          </a:xfrm>
          <a:prstGeom prst="rect">
            <a:avLst/>
          </a:prstGeom>
        </p:spPr>
      </p:pic>
      <p:sp>
        <p:nvSpPr>
          <p:cNvPr id="6" name="Rectangle 2"/>
          <p:cNvSpPr txBox="1">
            <a:spLocks noChangeArrowheads="1"/>
          </p:cNvSpPr>
          <p:nvPr/>
        </p:nvSpPr>
        <p:spPr>
          <a:xfrm>
            <a:off x="190500" y="123718"/>
            <a:ext cx="87852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rgbClr val="70AD47">
                    <a:lumMod val="75000"/>
                  </a:srgbClr>
                </a:solidFill>
                <a:effectLst/>
                <a:uLnTx/>
                <a:uFillTx/>
                <a:latin typeface="Century Gothic" charset="0"/>
                <a:ea typeface="+mj-ea"/>
                <a:cs typeface="+mj-cs"/>
              </a:rPr>
              <a:t>Early Years Curriculum</a:t>
            </a:r>
            <a:endParaRPr kumimoji="0" lang="en-GB" sz="2800" b="1" i="0" u="none" strike="noStrike" kern="1200" cap="none" spc="0" normalizeH="0" baseline="0" noProof="0" dirty="0">
              <a:ln>
                <a:noFill/>
              </a:ln>
              <a:solidFill>
                <a:srgbClr val="70AD47">
                  <a:lumMod val="75000"/>
                </a:srgbClr>
              </a:solidFill>
              <a:effectLst/>
              <a:uLnTx/>
              <a:uFillTx/>
              <a:latin typeface="Century Gothic" charset="0"/>
              <a:ea typeface="+mj-ea"/>
              <a:cs typeface="+mj-cs"/>
            </a:endParaRPr>
          </a:p>
        </p:txBody>
      </p:sp>
      <p:sp>
        <p:nvSpPr>
          <p:cNvPr id="8" name="Rectangle 3"/>
          <p:cNvSpPr txBox="1">
            <a:spLocks noChangeArrowheads="1"/>
          </p:cNvSpPr>
          <p:nvPr/>
        </p:nvSpPr>
        <p:spPr>
          <a:xfrm>
            <a:off x="468313" y="609336"/>
            <a:ext cx="8229600" cy="4751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GB" sz="1800" b="1" i="0" u="none" strike="noStrike" kern="1200" cap="none" spc="0" normalizeH="0" baseline="0" noProof="0" dirty="0" smtClean="0">
                <a:ln>
                  <a:noFill/>
                </a:ln>
                <a:solidFill>
                  <a:prstClr val="black"/>
                </a:solidFill>
                <a:effectLst/>
                <a:uLnTx/>
                <a:uFillTx/>
                <a:latin typeface="Century Gothic" pitchFamily="34"/>
                <a:ea typeface="+mn-ea"/>
                <a:cs typeface="+mn-cs"/>
              </a:rPr>
              <a:t>There </a:t>
            </a:r>
            <a:r>
              <a:rPr kumimoji="0" lang="en-GB" sz="1800" b="1" i="0" u="none" strike="noStrike" kern="1200" cap="none" spc="0" normalizeH="0" baseline="0" noProof="0" dirty="0">
                <a:ln>
                  <a:noFill/>
                </a:ln>
                <a:solidFill>
                  <a:prstClr val="black"/>
                </a:solidFill>
                <a:effectLst/>
                <a:uLnTx/>
                <a:uFillTx/>
                <a:latin typeface="Century Gothic" pitchFamily="34"/>
                <a:ea typeface="+mn-ea"/>
                <a:cs typeface="+mn-cs"/>
              </a:rPr>
              <a:t>are 7 areas of learning, </a:t>
            </a:r>
            <a:r>
              <a:rPr kumimoji="0" lang="en-GB" sz="1800" b="1" i="0" u="none" strike="noStrike" kern="1200" cap="none" spc="0" normalizeH="0" baseline="0" noProof="0" dirty="0" smtClean="0">
                <a:ln>
                  <a:noFill/>
                </a:ln>
                <a:solidFill>
                  <a:prstClr val="black"/>
                </a:solidFill>
                <a:effectLst/>
                <a:uLnTx/>
                <a:uFillTx/>
                <a:latin typeface="Century Gothic" pitchFamily="34"/>
                <a:ea typeface="+mn-ea"/>
                <a:cs typeface="+mn-cs"/>
              </a:rPr>
              <a:t>3 areas are prime areas and 4 are specific. Prime </a:t>
            </a:r>
            <a:r>
              <a:rPr kumimoji="0" lang="en-GB" sz="1800" b="1" i="0" u="none" strike="noStrike" kern="1200" cap="none" spc="0" normalizeH="0" baseline="0" noProof="0" dirty="0">
                <a:ln>
                  <a:noFill/>
                </a:ln>
                <a:solidFill>
                  <a:prstClr val="black"/>
                </a:solidFill>
                <a:effectLst/>
                <a:uLnTx/>
                <a:uFillTx/>
                <a:latin typeface="Century Gothic" pitchFamily="34"/>
                <a:ea typeface="+mn-ea"/>
                <a:cs typeface="+mn-cs"/>
              </a:rPr>
              <a:t>areas </a:t>
            </a:r>
            <a:r>
              <a:rPr kumimoji="0" lang="en-GB" sz="1800" b="0" i="0" u="none" strike="noStrike" kern="1200" cap="none" spc="0" normalizeH="0" baseline="0" noProof="0" dirty="0">
                <a:ln>
                  <a:noFill/>
                </a:ln>
                <a:solidFill>
                  <a:prstClr val="black"/>
                </a:solidFill>
                <a:effectLst/>
                <a:uLnTx/>
                <a:uFillTx/>
                <a:latin typeface="Century Gothic" pitchFamily="34"/>
                <a:ea typeface="+mn-ea"/>
                <a:cs typeface="+mn-cs"/>
              </a:rPr>
              <a:t>are fundamental and </a:t>
            </a:r>
            <a:r>
              <a:rPr kumimoji="0" lang="en-GB" sz="1800" b="0" i="0" u="none" strike="noStrike" kern="1200" cap="none" spc="0" normalizeH="0" baseline="0" noProof="0" dirty="0" smtClean="0">
                <a:ln>
                  <a:noFill/>
                </a:ln>
                <a:solidFill>
                  <a:prstClr val="black"/>
                </a:solidFill>
                <a:effectLst/>
                <a:uLnTx/>
                <a:uFillTx/>
                <a:latin typeface="Century Gothic" pitchFamily="34"/>
                <a:ea typeface="+mn-ea"/>
                <a:cs typeface="+mn-cs"/>
              </a:rPr>
              <a:t>work </a:t>
            </a:r>
            <a:r>
              <a:rPr kumimoji="0" lang="en-GB" sz="1800" b="0" i="0" u="none" strike="noStrike" kern="1200" cap="none" spc="0" normalizeH="0" baseline="0" noProof="0" dirty="0">
                <a:ln>
                  <a:noFill/>
                </a:ln>
                <a:solidFill>
                  <a:prstClr val="black"/>
                </a:solidFill>
                <a:effectLst/>
                <a:uLnTx/>
                <a:uFillTx/>
                <a:latin typeface="Century Gothic" pitchFamily="34"/>
                <a:ea typeface="+mn-ea"/>
                <a:cs typeface="+mn-cs"/>
              </a:rPr>
              <a:t>together to support </a:t>
            </a:r>
            <a:r>
              <a:rPr kumimoji="0" lang="en-GB" sz="1800" b="0" i="0" u="none" strike="noStrike" kern="1200" cap="none" spc="0" normalizeH="0" baseline="0" noProof="0" dirty="0" smtClean="0">
                <a:ln>
                  <a:noFill/>
                </a:ln>
                <a:solidFill>
                  <a:prstClr val="black"/>
                </a:solidFill>
                <a:effectLst/>
                <a:uLnTx/>
                <a:uFillTx/>
                <a:latin typeface="Century Gothic" pitchFamily="34"/>
                <a:ea typeface="+mn-ea"/>
                <a:cs typeface="+mn-cs"/>
              </a:rPr>
              <a:t>development </a:t>
            </a:r>
            <a:r>
              <a:rPr kumimoji="0" lang="en-GB" sz="1800" b="0" i="0" u="none" strike="noStrike" kern="1200" cap="none" spc="0" normalizeH="0" baseline="0" noProof="0" dirty="0">
                <a:ln>
                  <a:noFill/>
                </a:ln>
                <a:solidFill>
                  <a:prstClr val="black"/>
                </a:solidFill>
                <a:effectLst/>
                <a:uLnTx/>
                <a:uFillTx/>
                <a:latin typeface="Century Gothic" pitchFamily="34"/>
                <a:ea typeface="+mn-ea"/>
                <a:cs typeface="+mn-cs"/>
              </a:rPr>
              <a:t>in all other areas.</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prstClr val="black"/>
              </a:solidFill>
              <a:effectLst/>
              <a:uLnTx/>
              <a:uFillTx/>
              <a:latin typeface="Century Gothic" pitchFamily="34"/>
              <a:ea typeface="+mn-ea"/>
              <a:cs typeface="+mn-cs"/>
            </a:endParaRP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b="1" dirty="0" smtClean="0">
                <a:solidFill>
                  <a:prstClr val="black"/>
                </a:solidFill>
                <a:latin typeface="Century Gothic" pitchFamily="34"/>
              </a:rPr>
              <a:t>Prime Areas:</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dirty="0" smtClean="0">
                <a:solidFill>
                  <a:prstClr val="black"/>
                </a:solidFill>
                <a:latin typeface="Century Gothic" pitchFamily="34"/>
              </a:rPr>
              <a:t>Communication and Language</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dirty="0" smtClean="0">
                <a:solidFill>
                  <a:prstClr val="black"/>
                </a:solidFill>
                <a:latin typeface="Century Gothic" pitchFamily="34"/>
              </a:rPr>
              <a:t>Personal, Social and Emotional Development</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dirty="0" smtClean="0">
                <a:solidFill>
                  <a:prstClr val="black"/>
                </a:solidFill>
                <a:latin typeface="Century Gothic" pitchFamily="34"/>
              </a:rPr>
              <a:t>Physical Development</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lang="en-GB" sz="2000" dirty="0">
              <a:solidFill>
                <a:prstClr val="black"/>
              </a:solidFill>
              <a:latin typeface="Century Gothic" pitchFamily="34"/>
            </a:endParaRP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b="1" dirty="0" smtClean="0">
                <a:solidFill>
                  <a:prstClr val="black"/>
                </a:solidFill>
                <a:latin typeface="Century Gothic" pitchFamily="34"/>
              </a:rPr>
              <a:t>Specific Areas:</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dirty="0" smtClean="0">
                <a:solidFill>
                  <a:prstClr val="black"/>
                </a:solidFill>
                <a:latin typeface="Century Gothic" pitchFamily="34"/>
              </a:rPr>
              <a:t>Literacy</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dirty="0" smtClean="0">
                <a:solidFill>
                  <a:prstClr val="black"/>
                </a:solidFill>
                <a:latin typeface="Century Gothic" pitchFamily="34"/>
              </a:rPr>
              <a:t>Maths</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dirty="0" smtClean="0">
                <a:solidFill>
                  <a:prstClr val="black"/>
                </a:solidFill>
                <a:latin typeface="Century Gothic" pitchFamily="34"/>
              </a:rPr>
              <a:t>Understanding the World</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lang="en-GB" sz="2000" dirty="0" smtClean="0">
                <a:solidFill>
                  <a:prstClr val="black"/>
                </a:solidFill>
                <a:latin typeface="Century Gothic" pitchFamily="34"/>
              </a:rPr>
              <a:t>Expressive Art and Design</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itchFamily="34"/>
              <a:ea typeface="+mn-ea"/>
              <a:cs typeface="+mn-cs"/>
            </a:endParaRP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itchFamily="3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entury Gothic"/>
              <a:ea typeface="+mn-ea"/>
              <a:cs typeface="Century Gothic"/>
            </a:endParaRPr>
          </a:p>
        </p:txBody>
      </p:sp>
      <p:pic>
        <p:nvPicPr>
          <p:cNvPr id="4104" name="Picture 8" descr="https://tapestryjournal.com/tm/pages/s_41730/p_05-2024/m_o_76227_159hngnm1qcwge103chm84rkd4q00etm.jpg?s=41730&amp;u=1&amp;Expires=1718752093&amp;Signature=IY1kQLV1RJnbdzumMfofODcPVQQOxk0EeILJSr0pq8emGmbiV6VdVOijtVAH3mhGhhYXzMeiJTp3FNRs-V~SgpNfeu9n3~bTg9gRBuBd96mvodNglY1Z9yWLgnvwTQ7rzNz9ccViD8KmbYRoaDluBUMhOgu1GnuDBVMRwVqQeH63z1ht6KK5zB6Pzh5sDZzZmREf2-SbSr3WTHxWEclZ77~mxYsbN0I6grcNqbOpQsZbkGgvkCnm8dpV6-BlXoxJbuykH~Sj1-Fy8hU4KgmYms2Ag3QdWSJVT9PMFgOE8lDoHcnaTx0HPpfrxMN~38ssg0wksXf5gKbA-39Iwn7R4A__&amp;Key-Pair-Id=APKAJUSDRV55TOQKS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8156020"/>
            <a:ext cx="522704" cy="69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793337"/>
      </p:ext>
    </p:extLst>
  </p:cSld>
  <p:clrMapOvr>
    <a:masterClrMapping/>
  </p:clrMapOvr>
  <mc:AlternateContent xmlns:mc="http://schemas.openxmlformats.org/markup-compatibility/2006" xmlns:p14="http://schemas.microsoft.com/office/powerpoint/2010/main">
    <mc:Choice Requires="p14">
      <p:transition spd="slow" p14:dur="2000" advTm="111367"/>
    </mc:Choice>
    <mc:Fallback xmlns="">
      <p:transition spd="slow" advTm="111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E6272-C1FC-FE46-9958-F7746237E635}"/>
              </a:ext>
            </a:extLst>
          </p:cNvPr>
          <p:cNvPicPr>
            <a:picLocks noChangeAspect="1"/>
          </p:cNvPicPr>
          <p:nvPr/>
        </p:nvPicPr>
        <p:blipFill rotWithShape="1">
          <a:blip r:embed="rId3"/>
          <a:srcRect b="3715"/>
          <a:stretch/>
        </p:blipFill>
        <p:spPr>
          <a:xfrm>
            <a:off x="0" y="274638"/>
            <a:ext cx="9144000" cy="6567780"/>
          </a:xfrm>
          <a:prstGeom prst="rect">
            <a:avLst/>
          </a:prstGeom>
        </p:spPr>
      </p:pic>
      <p:sp>
        <p:nvSpPr>
          <p:cNvPr id="6" name="Rectangle 2"/>
          <p:cNvSpPr txBox="1">
            <a:spLocks noChangeArrowheads="1"/>
          </p:cNvSpPr>
          <p:nvPr/>
        </p:nvSpPr>
        <p:spPr>
          <a:xfrm>
            <a:off x="179388" y="274638"/>
            <a:ext cx="8785225" cy="4902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solidFill>
                  <a:schemeClr val="accent6">
                    <a:lumMod val="75000"/>
                  </a:schemeClr>
                </a:solidFill>
                <a:latin typeface="Century Gothic" charset="0"/>
              </a:rPr>
              <a:t>Daily Routine</a:t>
            </a:r>
            <a:endParaRPr lang="en-GB" sz="2800" b="1" dirty="0">
              <a:solidFill>
                <a:schemeClr val="accent6">
                  <a:lumMod val="75000"/>
                </a:schemeClr>
              </a:solidFill>
              <a:latin typeface="Century Gothic" charset="0"/>
            </a:endParaRPr>
          </a:p>
        </p:txBody>
      </p:sp>
      <p:sp>
        <p:nvSpPr>
          <p:cNvPr id="8" name="Rectangle 3"/>
          <p:cNvSpPr txBox="1">
            <a:spLocks noChangeArrowheads="1"/>
          </p:cNvSpPr>
          <p:nvPr/>
        </p:nvSpPr>
        <p:spPr>
          <a:xfrm>
            <a:off x="468313" y="977875"/>
            <a:ext cx="8229600" cy="4751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latin typeface="Century Gothic" panose="020B0502020202020204" pitchFamily="34" charset="0"/>
            </a:endParaRPr>
          </a:p>
          <a:p>
            <a:pPr>
              <a:lnSpc>
                <a:spcPct val="100000"/>
              </a:lnSpc>
              <a:spcBef>
                <a:spcPts val="0"/>
              </a:spcBef>
            </a:pPr>
            <a:r>
              <a:rPr lang="en-US" sz="1800" b="1" dirty="0" smtClean="0">
                <a:latin typeface="Century Gothic" panose="020B0502020202020204" pitchFamily="34" charset="0"/>
              </a:rPr>
              <a:t>8.40am Doors open, children come in hang their book bags and coat on their peg and wash their hands.</a:t>
            </a:r>
          </a:p>
          <a:p>
            <a:pPr>
              <a:lnSpc>
                <a:spcPct val="100000"/>
              </a:lnSpc>
              <a:spcBef>
                <a:spcPts val="0"/>
              </a:spcBef>
            </a:pPr>
            <a:r>
              <a:rPr lang="en-US" sz="1800" b="1" dirty="0" smtClean="0">
                <a:latin typeface="Century Gothic" panose="020B0502020202020204" pitchFamily="34" charset="0"/>
              </a:rPr>
              <a:t>8.50am Register and phonics</a:t>
            </a:r>
          </a:p>
          <a:p>
            <a:pPr marL="0" indent="0">
              <a:lnSpc>
                <a:spcPct val="100000"/>
              </a:lnSpc>
              <a:spcBef>
                <a:spcPts val="0"/>
              </a:spcBef>
              <a:buNone/>
            </a:pPr>
            <a:endParaRPr lang="en-US" sz="1800" b="1" dirty="0" smtClean="0">
              <a:latin typeface="Century Gothic" panose="020B0502020202020204" pitchFamily="34" charset="0"/>
            </a:endParaRPr>
          </a:p>
          <a:p>
            <a:pPr>
              <a:lnSpc>
                <a:spcPct val="100000"/>
              </a:lnSpc>
              <a:spcBef>
                <a:spcPts val="0"/>
              </a:spcBef>
            </a:pPr>
            <a:r>
              <a:rPr lang="en-US" sz="1800" b="1" dirty="0">
                <a:latin typeface="Century Gothic" panose="020B0502020202020204" pitchFamily="34" charset="0"/>
              </a:rPr>
              <a:t>9</a:t>
            </a:r>
            <a:r>
              <a:rPr lang="en-US" sz="1800" b="1" dirty="0" smtClean="0">
                <a:latin typeface="Century Gothic" panose="020B0502020202020204" pitchFamily="34" charset="0"/>
              </a:rPr>
              <a:t>.20am Child-Initiated Learning</a:t>
            </a:r>
          </a:p>
          <a:p>
            <a:pPr marL="0" indent="0">
              <a:lnSpc>
                <a:spcPct val="100000"/>
              </a:lnSpc>
              <a:spcBef>
                <a:spcPts val="0"/>
              </a:spcBef>
              <a:buNone/>
            </a:pPr>
            <a:endParaRPr lang="en-US" sz="1800" b="1" dirty="0" smtClean="0">
              <a:latin typeface="Century Gothic" panose="020B0502020202020204" pitchFamily="34" charset="0"/>
            </a:endParaRPr>
          </a:p>
          <a:p>
            <a:pPr>
              <a:lnSpc>
                <a:spcPct val="100000"/>
              </a:lnSpc>
              <a:spcBef>
                <a:spcPts val="0"/>
              </a:spcBef>
            </a:pPr>
            <a:r>
              <a:rPr lang="en-US" sz="1800" b="1" dirty="0" smtClean="0">
                <a:latin typeface="Century Gothic" panose="020B0502020202020204" pitchFamily="34" charset="0"/>
              </a:rPr>
              <a:t>10.30am Snack and story</a:t>
            </a:r>
          </a:p>
          <a:p>
            <a:pPr marL="0" indent="0">
              <a:lnSpc>
                <a:spcPct val="100000"/>
              </a:lnSpc>
              <a:spcBef>
                <a:spcPts val="0"/>
              </a:spcBef>
              <a:buNone/>
            </a:pPr>
            <a:endParaRPr lang="en-US" sz="1800" b="1" dirty="0" smtClean="0">
              <a:latin typeface="Century Gothic" panose="020B0502020202020204" pitchFamily="34" charset="0"/>
            </a:endParaRPr>
          </a:p>
          <a:p>
            <a:pPr>
              <a:lnSpc>
                <a:spcPct val="100000"/>
              </a:lnSpc>
              <a:spcBef>
                <a:spcPts val="0"/>
              </a:spcBef>
            </a:pPr>
            <a:r>
              <a:rPr lang="en-US" sz="1800" b="1" dirty="0" smtClean="0">
                <a:latin typeface="Century Gothic" panose="020B0502020202020204" pitchFamily="34" charset="0"/>
              </a:rPr>
              <a:t>10.40am Dance/Brain break/Mindfulness</a:t>
            </a:r>
          </a:p>
          <a:p>
            <a:pPr>
              <a:lnSpc>
                <a:spcPct val="100000"/>
              </a:lnSpc>
              <a:spcBef>
                <a:spcPts val="0"/>
              </a:spcBef>
            </a:pPr>
            <a:endParaRPr lang="en-US" sz="1800" b="1" dirty="0" smtClean="0">
              <a:latin typeface="Century Gothic" panose="020B0502020202020204" pitchFamily="34" charset="0"/>
            </a:endParaRPr>
          </a:p>
          <a:p>
            <a:pPr>
              <a:lnSpc>
                <a:spcPct val="100000"/>
              </a:lnSpc>
              <a:spcBef>
                <a:spcPts val="0"/>
              </a:spcBef>
            </a:pPr>
            <a:r>
              <a:rPr lang="en-US" sz="1800" b="1" dirty="0" smtClean="0">
                <a:latin typeface="Century Gothic" panose="020B0502020202020204" pitchFamily="34" charset="0"/>
              </a:rPr>
              <a:t>10.45am </a:t>
            </a:r>
            <a:r>
              <a:rPr lang="en-US" sz="1800" b="1" dirty="0">
                <a:latin typeface="Century Gothic" panose="020B0502020202020204" pitchFamily="34" charset="0"/>
              </a:rPr>
              <a:t>Child-Initiated Learning</a:t>
            </a:r>
          </a:p>
          <a:p>
            <a:pPr marL="0" indent="0">
              <a:lnSpc>
                <a:spcPct val="100000"/>
              </a:lnSpc>
              <a:spcBef>
                <a:spcPts val="0"/>
              </a:spcBef>
              <a:buNone/>
            </a:pPr>
            <a:endParaRPr lang="en-US" sz="1800" b="1" dirty="0" smtClean="0">
              <a:latin typeface="Century Gothic" panose="020B0502020202020204" pitchFamily="34" charset="0"/>
            </a:endParaRPr>
          </a:p>
          <a:p>
            <a:pPr>
              <a:lnSpc>
                <a:spcPct val="100000"/>
              </a:lnSpc>
              <a:spcBef>
                <a:spcPts val="0"/>
              </a:spcBef>
            </a:pPr>
            <a:r>
              <a:rPr lang="en-US" sz="1800" b="1" dirty="0" smtClean="0">
                <a:latin typeface="Century Gothic" panose="020B0502020202020204" pitchFamily="34" charset="0"/>
              </a:rPr>
              <a:t>11.25am </a:t>
            </a:r>
            <a:r>
              <a:rPr lang="en-US" sz="1800" b="1" dirty="0" err="1" smtClean="0">
                <a:latin typeface="Century Gothic" panose="020B0502020202020204" pitchFamily="34" charset="0"/>
              </a:rPr>
              <a:t>Maths</a:t>
            </a:r>
            <a:r>
              <a:rPr lang="en-US" sz="1800" b="1" dirty="0" smtClean="0">
                <a:latin typeface="Century Gothic" panose="020B0502020202020204" pitchFamily="34" charset="0"/>
              </a:rPr>
              <a:t>/Reading</a:t>
            </a:r>
          </a:p>
          <a:p>
            <a:pPr marL="0" indent="0">
              <a:lnSpc>
                <a:spcPct val="100000"/>
              </a:lnSpc>
              <a:spcBef>
                <a:spcPts val="0"/>
              </a:spcBef>
              <a:buNone/>
            </a:pPr>
            <a:endParaRPr lang="en-US" sz="1800" b="1" dirty="0" smtClean="0">
              <a:latin typeface="Century Gothic" panose="020B0502020202020204" pitchFamily="34" charset="0"/>
            </a:endParaRPr>
          </a:p>
          <a:p>
            <a:pPr>
              <a:lnSpc>
                <a:spcPct val="100000"/>
              </a:lnSpc>
              <a:spcBef>
                <a:spcPts val="0"/>
              </a:spcBef>
            </a:pPr>
            <a:r>
              <a:rPr lang="en-US" sz="1800" b="1" dirty="0" smtClean="0">
                <a:latin typeface="Century Gothic" panose="020B0502020202020204" pitchFamily="34" charset="0"/>
              </a:rPr>
              <a:t>11.45am Wash hands for lunch</a:t>
            </a:r>
            <a:endParaRPr lang="en-GB" sz="1800" b="1" dirty="0">
              <a:latin typeface="Century Gothic" panose="020B0502020202020204" pitchFamily="34" charset="0"/>
            </a:endParaRPr>
          </a:p>
          <a:p>
            <a:pPr>
              <a:lnSpc>
                <a:spcPct val="100000"/>
              </a:lnSpc>
              <a:spcBef>
                <a:spcPts val="0"/>
              </a:spcBef>
            </a:pPr>
            <a:endParaRPr lang="en-GB" sz="2000" b="1" dirty="0" smtClean="0">
              <a:latin typeface="Century Gothic" panose="020B0502020202020204" pitchFamily="34" charset="0"/>
            </a:endParaRPr>
          </a:p>
          <a:p>
            <a:pPr marL="0" indent="0">
              <a:buNone/>
            </a:pPr>
            <a:endParaRPr lang="en-GB" sz="2000" b="1" dirty="0" smtClean="0">
              <a:latin typeface="Century Gothic" panose="020B0502020202020204" pitchFamily="34" charset="0"/>
            </a:endParaRPr>
          </a:p>
          <a:p>
            <a:pPr marL="0" indent="0">
              <a:buNone/>
            </a:pPr>
            <a:endParaRPr lang="en-GB" sz="2000" dirty="0">
              <a:latin typeface="Century Gothic"/>
              <a:cs typeface="Century Gothic"/>
            </a:endParaRPr>
          </a:p>
          <a:p>
            <a:pPr marL="0" indent="0">
              <a:buNone/>
            </a:pPr>
            <a:endParaRPr lang="en-GB" sz="2000" dirty="0">
              <a:latin typeface="Century Gothic"/>
              <a:cs typeface="Century Gothic"/>
            </a:endParaRPr>
          </a:p>
          <a:p>
            <a:endParaRPr lang="en-GB" sz="2000" dirty="0">
              <a:latin typeface="Century Gothic"/>
              <a:cs typeface="Century Gothic"/>
            </a:endParaRPr>
          </a:p>
          <a:p>
            <a:pPr marL="0" indent="0">
              <a:buNone/>
            </a:pPr>
            <a:endParaRPr lang="en-GB" sz="2000" dirty="0">
              <a:latin typeface="Century Gothic"/>
              <a:cs typeface="Century Gothic"/>
            </a:endParaRPr>
          </a:p>
        </p:txBody>
      </p:sp>
    </p:spTree>
    <p:extLst>
      <p:ext uri="{BB962C8B-B14F-4D97-AF65-F5344CB8AC3E}">
        <p14:creationId xmlns:p14="http://schemas.microsoft.com/office/powerpoint/2010/main" val="3136519166"/>
      </p:ext>
    </p:extLst>
  </p:cSld>
  <p:clrMapOvr>
    <a:masterClrMapping/>
  </p:clrMapOvr>
  <mc:AlternateContent xmlns:mc="http://schemas.openxmlformats.org/markup-compatibility/2006" xmlns:p14="http://schemas.microsoft.com/office/powerpoint/2010/main">
    <mc:Choice Requires="p14">
      <p:transition spd="slow" p14:dur="2000" advTm="42233"/>
    </mc:Choice>
    <mc:Fallback xmlns="">
      <p:transition spd="slow" advTm="42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E6272-C1FC-FE46-9958-F7746237E635}"/>
              </a:ext>
            </a:extLst>
          </p:cNvPr>
          <p:cNvPicPr>
            <a:picLocks noChangeAspect="1"/>
          </p:cNvPicPr>
          <p:nvPr/>
        </p:nvPicPr>
        <p:blipFill rotWithShape="1">
          <a:blip r:embed="rId3"/>
          <a:srcRect b="5228"/>
          <a:stretch/>
        </p:blipFill>
        <p:spPr>
          <a:xfrm>
            <a:off x="0" y="349216"/>
            <a:ext cx="9144000" cy="6464543"/>
          </a:xfrm>
          <a:prstGeom prst="rect">
            <a:avLst/>
          </a:prstGeom>
        </p:spPr>
      </p:pic>
      <p:sp>
        <p:nvSpPr>
          <p:cNvPr id="6" name="Rectangle 2"/>
          <p:cNvSpPr txBox="1">
            <a:spLocks noChangeArrowheads="1"/>
          </p:cNvSpPr>
          <p:nvPr/>
        </p:nvSpPr>
        <p:spPr>
          <a:xfrm>
            <a:off x="179388" y="274638"/>
            <a:ext cx="87852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accent6">
                    <a:lumMod val="75000"/>
                  </a:schemeClr>
                </a:solidFill>
                <a:latin typeface="Century Gothic" charset="0"/>
              </a:rPr>
              <a:t> </a:t>
            </a:r>
            <a:r>
              <a:rPr lang="en-GB" sz="2800" b="1" dirty="0">
                <a:solidFill>
                  <a:schemeClr val="accent6">
                    <a:lumMod val="75000"/>
                  </a:schemeClr>
                </a:solidFill>
                <a:latin typeface="Century Gothic" charset="0"/>
              </a:rPr>
              <a:t>Daily Routine</a:t>
            </a:r>
          </a:p>
        </p:txBody>
      </p:sp>
      <p:sp>
        <p:nvSpPr>
          <p:cNvPr id="8" name="Rectangle 3"/>
          <p:cNvSpPr txBox="1">
            <a:spLocks noChangeArrowheads="1"/>
          </p:cNvSpPr>
          <p:nvPr/>
        </p:nvSpPr>
        <p:spPr>
          <a:xfrm>
            <a:off x="157162" y="632697"/>
            <a:ext cx="8705484" cy="4534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sz="2000" b="1" dirty="0" smtClean="0">
              <a:latin typeface="Century Gothic"/>
              <a:cs typeface="Century Gothic"/>
            </a:endParaRPr>
          </a:p>
          <a:p>
            <a:pPr>
              <a:lnSpc>
                <a:spcPct val="150000"/>
              </a:lnSpc>
              <a:spcBef>
                <a:spcPts val="0"/>
              </a:spcBef>
            </a:pPr>
            <a:r>
              <a:rPr lang="en-GB" sz="2000" b="1" dirty="0" smtClean="0">
                <a:latin typeface="Century Gothic"/>
                <a:cs typeface="Century Gothic"/>
              </a:rPr>
              <a:t>12.20 Lunchtime play</a:t>
            </a:r>
          </a:p>
          <a:p>
            <a:pPr>
              <a:lnSpc>
                <a:spcPct val="150000"/>
              </a:lnSpc>
              <a:spcBef>
                <a:spcPts val="0"/>
              </a:spcBef>
            </a:pPr>
            <a:r>
              <a:rPr lang="en-US" sz="2000" b="1" dirty="0" smtClean="0">
                <a:latin typeface="Century Gothic"/>
                <a:cs typeface="Century Gothic"/>
              </a:rPr>
              <a:t>1.10pm register, story</a:t>
            </a:r>
          </a:p>
          <a:p>
            <a:pPr>
              <a:lnSpc>
                <a:spcPct val="150000"/>
              </a:lnSpc>
              <a:spcBef>
                <a:spcPts val="0"/>
              </a:spcBef>
            </a:pPr>
            <a:r>
              <a:rPr lang="en-US" sz="2000" b="1" dirty="0" smtClean="0">
                <a:latin typeface="Century Gothic"/>
                <a:cs typeface="Century Gothic"/>
              </a:rPr>
              <a:t>1.20pm </a:t>
            </a:r>
            <a:r>
              <a:rPr lang="en-US" sz="2000" b="1" dirty="0" err="1" smtClean="0">
                <a:latin typeface="Century Gothic"/>
                <a:cs typeface="Century Gothic"/>
              </a:rPr>
              <a:t>Maths</a:t>
            </a:r>
            <a:r>
              <a:rPr lang="en-US" sz="2000" b="1" dirty="0" smtClean="0">
                <a:latin typeface="Century Gothic"/>
                <a:cs typeface="Century Gothic"/>
              </a:rPr>
              <a:t>, Reading</a:t>
            </a:r>
          </a:p>
          <a:p>
            <a:pPr>
              <a:lnSpc>
                <a:spcPct val="150000"/>
              </a:lnSpc>
              <a:spcBef>
                <a:spcPts val="0"/>
              </a:spcBef>
            </a:pPr>
            <a:r>
              <a:rPr lang="en-US" sz="2000" b="1" dirty="0" smtClean="0">
                <a:latin typeface="Century Gothic"/>
                <a:cs typeface="Century Gothic"/>
              </a:rPr>
              <a:t>1.30pm Child-Initiated Learning</a:t>
            </a:r>
          </a:p>
          <a:p>
            <a:pPr>
              <a:lnSpc>
                <a:spcPct val="150000"/>
              </a:lnSpc>
              <a:spcBef>
                <a:spcPts val="0"/>
              </a:spcBef>
            </a:pPr>
            <a:r>
              <a:rPr lang="en-US" sz="2000" b="1" dirty="0" smtClean="0">
                <a:latin typeface="Century Gothic"/>
                <a:cs typeface="Century Gothic"/>
              </a:rPr>
              <a:t>2.40pm Tidy up time</a:t>
            </a:r>
          </a:p>
          <a:p>
            <a:pPr>
              <a:lnSpc>
                <a:spcPct val="150000"/>
              </a:lnSpc>
              <a:spcBef>
                <a:spcPts val="0"/>
              </a:spcBef>
            </a:pPr>
            <a:r>
              <a:rPr lang="en-US" sz="2000" b="1" dirty="0" smtClean="0">
                <a:latin typeface="Century Gothic"/>
                <a:cs typeface="Century Gothic"/>
              </a:rPr>
              <a:t>2.50pm Singing and story</a:t>
            </a:r>
          </a:p>
          <a:p>
            <a:pPr>
              <a:lnSpc>
                <a:spcPct val="150000"/>
              </a:lnSpc>
              <a:spcBef>
                <a:spcPts val="0"/>
              </a:spcBef>
            </a:pPr>
            <a:r>
              <a:rPr lang="en-US" sz="2000" b="1" dirty="0" smtClean="0">
                <a:latin typeface="Century Gothic"/>
                <a:cs typeface="Century Gothic"/>
              </a:rPr>
              <a:t>3.10pm Home time</a:t>
            </a:r>
          </a:p>
          <a:p>
            <a:pPr>
              <a:spcBef>
                <a:spcPts val="0"/>
              </a:spcBef>
            </a:pPr>
            <a:endParaRPr lang="en-GB" sz="1800" b="1" dirty="0">
              <a:latin typeface="Century Gothic"/>
              <a:cs typeface="Century Gothic"/>
            </a:endParaRPr>
          </a:p>
          <a:p>
            <a:pPr marL="0" indent="0">
              <a:buNone/>
            </a:pPr>
            <a:endParaRPr lang="en-GB" sz="2000" dirty="0">
              <a:latin typeface="Century Gothic"/>
              <a:cs typeface="Century Gothic"/>
            </a:endParaRPr>
          </a:p>
        </p:txBody>
      </p:sp>
    </p:spTree>
    <p:extLst>
      <p:ext uri="{BB962C8B-B14F-4D97-AF65-F5344CB8AC3E}">
        <p14:creationId xmlns:p14="http://schemas.microsoft.com/office/powerpoint/2010/main" val="207502514"/>
      </p:ext>
    </p:extLst>
  </p:cSld>
  <p:clrMapOvr>
    <a:masterClrMapping/>
  </p:clrMapOvr>
  <mc:AlternateContent xmlns:mc="http://schemas.openxmlformats.org/markup-compatibility/2006" xmlns:p14="http://schemas.microsoft.com/office/powerpoint/2010/main">
    <mc:Choice Requires="p14">
      <p:transition spd="slow" p14:dur="2000" advTm="57471"/>
    </mc:Choice>
    <mc:Fallback xmlns="">
      <p:transition spd="slow" advTm="57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E6272-C1FC-FE46-9958-F7746237E635}"/>
              </a:ext>
            </a:extLst>
          </p:cNvPr>
          <p:cNvPicPr>
            <a:picLocks noChangeAspect="1"/>
          </p:cNvPicPr>
          <p:nvPr/>
        </p:nvPicPr>
        <p:blipFill>
          <a:blip r:embed="rId3"/>
          <a:stretch>
            <a:fillRect/>
          </a:stretch>
        </p:blipFill>
        <p:spPr>
          <a:xfrm>
            <a:off x="0" y="467200"/>
            <a:ext cx="9144000" cy="6821189"/>
          </a:xfrm>
          <a:prstGeom prst="rect">
            <a:avLst/>
          </a:prstGeom>
        </p:spPr>
      </p:pic>
      <p:sp>
        <p:nvSpPr>
          <p:cNvPr id="6" name="Rectangle 2"/>
          <p:cNvSpPr txBox="1">
            <a:spLocks noChangeArrowheads="1"/>
          </p:cNvSpPr>
          <p:nvPr/>
        </p:nvSpPr>
        <p:spPr>
          <a:xfrm>
            <a:off x="179388" y="274638"/>
            <a:ext cx="87852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solidFill>
                  <a:schemeClr val="accent6">
                    <a:lumMod val="75000"/>
                  </a:schemeClr>
                </a:solidFill>
                <a:latin typeface="Century Gothic" charset="0"/>
              </a:rPr>
              <a:t>Families as </a:t>
            </a:r>
            <a:r>
              <a:rPr lang="en-GB" sz="2800" b="1" dirty="0">
                <a:solidFill>
                  <a:schemeClr val="accent6">
                    <a:lumMod val="75000"/>
                  </a:schemeClr>
                </a:solidFill>
                <a:latin typeface="Century Gothic" charset="0"/>
              </a:rPr>
              <a:t>Partners</a:t>
            </a:r>
          </a:p>
        </p:txBody>
      </p:sp>
      <p:sp>
        <p:nvSpPr>
          <p:cNvPr id="8" name="Rectangle 3"/>
          <p:cNvSpPr txBox="1">
            <a:spLocks noChangeArrowheads="1"/>
          </p:cNvSpPr>
          <p:nvPr/>
        </p:nvSpPr>
        <p:spPr>
          <a:xfrm>
            <a:off x="468313" y="977875"/>
            <a:ext cx="8229600" cy="4751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latin typeface="Century Gothic" charset="0"/>
                <a:ea typeface="Century Gothic" charset="0"/>
                <a:cs typeface="Century Gothic" charset="0"/>
              </a:rPr>
              <a:t>You </a:t>
            </a:r>
            <a:r>
              <a:rPr lang="en-US" sz="2000" b="1" dirty="0">
                <a:latin typeface="Century Gothic" charset="0"/>
                <a:ea typeface="Century Gothic" charset="0"/>
                <a:cs typeface="Century Gothic" charset="0"/>
              </a:rPr>
              <a:t>will be invited to join us for parents evening and information </a:t>
            </a:r>
            <a:r>
              <a:rPr lang="en-US" sz="2000" b="1" dirty="0" smtClean="0">
                <a:latin typeface="Century Gothic" charset="0"/>
                <a:ea typeface="Century Gothic" charset="0"/>
                <a:cs typeface="Century Gothic" charset="0"/>
              </a:rPr>
              <a:t>events such as workshops.</a:t>
            </a:r>
            <a:endParaRPr lang="en-US" sz="2000" b="1" dirty="0">
              <a:latin typeface="Century Gothic" charset="0"/>
              <a:ea typeface="Century Gothic" charset="0"/>
              <a:cs typeface="Century Gothic" charset="0"/>
            </a:endParaRPr>
          </a:p>
          <a:p>
            <a:r>
              <a:rPr lang="en-US" sz="2000" b="1" dirty="0" smtClean="0">
                <a:latin typeface="Century Gothic" charset="0"/>
                <a:ea typeface="Century Gothic" charset="0"/>
                <a:cs typeface="Century Gothic" charset="0"/>
              </a:rPr>
              <a:t>Look at your child’s Tapestry account together, encourage children to tell you about their photos. You will be asked to share some of your child’s learning and achievements form home.</a:t>
            </a:r>
          </a:p>
          <a:p>
            <a:r>
              <a:rPr lang="en-US" sz="2000" b="1" dirty="0">
                <a:latin typeface="Century Gothic" charset="0"/>
                <a:ea typeface="Century Gothic" charset="0"/>
                <a:cs typeface="Century Gothic" charset="0"/>
              </a:rPr>
              <a:t>Weekly videos are sent out </a:t>
            </a:r>
            <a:r>
              <a:rPr lang="en-US" sz="2000" b="1" dirty="0" smtClean="0">
                <a:latin typeface="Century Gothic" charset="0"/>
                <a:ea typeface="Century Gothic" charset="0"/>
                <a:cs typeface="Century Gothic" charset="0"/>
              </a:rPr>
              <a:t>via </a:t>
            </a:r>
            <a:r>
              <a:rPr lang="en-US" sz="2000" b="1" dirty="0">
                <a:latin typeface="Century Gothic" charset="0"/>
                <a:ea typeface="Century Gothic" charset="0"/>
                <a:cs typeface="Century Gothic" charset="0"/>
              </a:rPr>
              <a:t>Tapestry of </a:t>
            </a:r>
            <a:r>
              <a:rPr lang="en-US" sz="2000" b="1" dirty="0" smtClean="0">
                <a:latin typeface="Century Gothic" charset="0"/>
                <a:ea typeface="Century Gothic" charset="0"/>
                <a:cs typeface="Century Gothic" charset="0"/>
              </a:rPr>
              <a:t>staff reading </a:t>
            </a:r>
            <a:r>
              <a:rPr lang="en-US" sz="2000" b="1" dirty="0">
                <a:latin typeface="Century Gothic" charset="0"/>
                <a:ea typeface="Century Gothic" charset="0"/>
                <a:cs typeface="Century Gothic" charset="0"/>
              </a:rPr>
              <a:t>our Story of the </a:t>
            </a:r>
            <a:r>
              <a:rPr lang="en-US" sz="2000" b="1" dirty="0" smtClean="0">
                <a:latin typeface="Century Gothic" charset="0"/>
                <a:ea typeface="Century Gothic" charset="0"/>
                <a:cs typeface="Century Gothic" charset="0"/>
              </a:rPr>
              <a:t>Week.</a:t>
            </a:r>
            <a:endParaRPr lang="en-US" sz="2000" b="1" dirty="0">
              <a:latin typeface="Century Gothic" charset="0"/>
              <a:ea typeface="Century Gothic" charset="0"/>
              <a:cs typeface="Century Gothic" charset="0"/>
            </a:endParaRPr>
          </a:p>
          <a:p>
            <a:r>
              <a:rPr lang="en-US" sz="2000" b="1" dirty="0" smtClean="0">
                <a:latin typeface="Century Gothic" charset="0"/>
                <a:ea typeface="Century Gothic" charset="0"/>
                <a:cs typeface="Century Gothic" charset="0"/>
              </a:rPr>
              <a:t>Weekly newsletters are emailed and are available on the website.</a:t>
            </a:r>
          </a:p>
          <a:p>
            <a:r>
              <a:rPr lang="en-US" sz="2000" b="1" dirty="0" smtClean="0">
                <a:latin typeface="Century Gothic" charset="0"/>
                <a:ea typeface="Century Gothic" charset="0"/>
                <a:cs typeface="Century Gothic" charset="0"/>
              </a:rPr>
              <a:t>Family Friday’s offer opportunities for families to stay and play and complete learning challenges together.</a:t>
            </a:r>
            <a:endParaRPr lang="en-US" sz="2000" b="1" dirty="0">
              <a:latin typeface="Century Gothic" charset="0"/>
              <a:ea typeface="Century Gothic" charset="0"/>
              <a:cs typeface="Century Gothic" charset="0"/>
            </a:endParaRPr>
          </a:p>
          <a:p>
            <a:endParaRPr lang="en-US" sz="2000" dirty="0" smtClean="0">
              <a:latin typeface="Century Gothic" charset="0"/>
              <a:ea typeface="Century Gothic" charset="0"/>
              <a:cs typeface="Century Gothic" charset="0"/>
            </a:endParaRPr>
          </a:p>
          <a:p>
            <a:pPr marL="0" indent="0">
              <a:buNone/>
            </a:pPr>
            <a:endParaRPr lang="en-US" sz="20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1376455886"/>
      </p:ext>
    </p:extLst>
  </p:cSld>
  <p:clrMapOvr>
    <a:masterClrMapping/>
  </p:clrMapOvr>
  <mc:AlternateContent xmlns:mc="http://schemas.openxmlformats.org/markup-compatibility/2006" xmlns:p14="http://schemas.microsoft.com/office/powerpoint/2010/main">
    <mc:Choice Requires="p14">
      <p:transition spd="slow" p14:dur="2000" advTm="37635"/>
    </mc:Choice>
    <mc:Fallback xmlns="">
      <p:transition spd="slow" advTm="37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E6272-C1FC-FE46-9958-F7746237E635}"/>
              </a:ext>
            </a:extLst>
          </p:cNvPr>
          <p:cNvPicPr>
            <a:picLocks noChangeAspect="1"/>
          </p:cNvPicPr>
          <p:nvPr/>
        </p:nvPicPr>
        <p:blipFill>
          <a:blip r:embed="rId3"/>
          <a:stretch>
            <a:fillRect/>
          </a:stretch>
        </p:blipFill>
        <p:spPr>
          <a:xfrm>
            <a:off x="0" y="304967"/>
            <a:ext cx="9144000" cy="6821189"/>
          </a:xfrm>
          <a:prstGeom prst="rect">
            <a:avLst/>
          </a:prstGeom>
        </p:spPr>
      </p:pic>
      <p:sp>
        <p:nvSpPr>
          <p:cNvPr id="6" name="Rectangle 2"/>
          <p:cNvSpPr txBox="1">
            <a:spLocks noChangeArrowheads="1"/>
          </p:cNvSpPr>
          <p:nvPr/>
        </p:nvSpPr>
        <p:spPr>
          <a:xfrm>
            <a:off x="179388" y="274638"/>
            <a:ext cx="87852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accent6">
                    <a:lumMod val="75000"/>
                  </a:schemeClr>
                </a:solidFill>
                <a:latin typeface="Century Gothic" charset="0"/>
              </a:rPr>
              <a:t> </a:t>
            </a:r>
            <a:r>
              <a:rPr lang="en-GB" sz="2800" b="1" dirty="0">
                <a:solidFill>
                  <a:schemeClr val="accent6">
                    <a:lumMod val="75000"/>
                  </a:schemeClr>
                </a:solidFill>
                <a:latin typeface="Century Gothic" charset="0"/>
              </a:rPr>
              <a:t>Learning Journals</a:t>
            </a:r>
          </a:p>
          <a:p>
            <a:pPr algn="ctr"/>
            <a:endParaRPr lang="en-GB" sz="4000" dirty="0">
              <a:solidFill>
                <a:schemeClr val="accent6">
                  <a:lumMod val="75000"/>
                </a:schemeClr>
              </a:solidFill>
              <a:latin typeface="Century Gothic" charset="0"/>
            </a:endParaRPr>
          </a:p>
        </p:txBody>
      </p:sp>
      <p:sp>
        <p:nvSpPr>
          <p:cNvPr id="8" name="Rectangle 3"/>
          <p:cNvSpPr txBox="1">
            <a:spLocks noChangeArrowheads="1"/>
          </p:cNvSpPr>
          <p:nvPr/>
        </p:nvSpPr>
        <p:spPr>
          <a:xfrm>
            <a:off x="468313" y="1199101"/>
            <a:ext cx="8229600" cy="4751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2000" b="1" dirty="0" smtClean="0">
                <a:latin typeface="Century Gothic" pitchFamily="34"/>
              </a:rPr>
              <a:t>Personal </a:t>
            </a:r>
            <a:r>
              <a:rPr lang="en-GB" sz="2000" b="1" dirty="0">
                <a:latin typeface="Century Gothic" pitchFamily="34"/>
              </a:rPr>
              <a:t>to each </a:t>
            </a:r>
            <a:r>
              <a:rPr lang="en-GB" sz="2000" b="1" dirty="0" smtClean="0">
                <a:latin typeface="Century Gothic" pitchFamily="34"/>
              </a:rPr>
              <a:t>child.</a:t>
            </a:r>
          </a:p>
          <a:p>
            <a:pPr>
              <a:spcBef>
                <a:spcPts val="0"/>
              </a:spcBef>
            </a:pPr>
            <a:endParaRPr lang="en-GB" sz="2000" b="1" dirty="0">
              <a:latin typeface="Century Gothic" pitchFamily="34"/>
            </a:endParaRPr>
          </a:p>
          <a:p>
            <a:pPr>
              <a:spcBef>
                <a:spcPts val="0"/>
              </a:spcBef>
            </a:pPr>
            <a:r>
              <a:rPr lang="en-GB" sz="2000" b="1" dirty="0">
                <a:latin typeface="Century Gothic" pitchFamily="34"/>
              </a:rPr>
              <a:t>Updated </a:t>
            </a:r>
            <a:r>
              <a:rPr lang="en-GB" sz="2000" b="1" dirty="0" smtClean="0">
                <a:latin typeface="Century Gothic" pitchFamily="34"/>
              </a:rPr>
              <a:t>regularly by all members of staff.</a:t>
            </a:r>
          </a:p>
          <a:p>
            <a:pPr>
              <a:spcBef>
                <a:spcPts val="0"/>
              </a:spcBef>
            </a:pPr>
            <a:endParaRPr lang="en-GB" sz="2000" b="1" dirty="0">
              <a:latin typeface="Century Gothic" pitchFamily="34"/>
            </a:endParaRPr>
          </a:p>
          <a:p>
            <a:pPr>
              <a:spcBef>
                <a:spcPts val="0"/>
              </a:spcBef>
            </a:pPr>
            <a:r>
              <a:rPr lang="en-GB" sz="2000" b="1" dirty="0">
                <a:latin typeface="Century Gothic" pitchFamily="34"/>
              </a:rPr>
              <a:t>Contains information about what your child can do and what they need to focus on next to make </a:t>
            </a:r>
            <a:r>
              <a:rPr lang="en-GB" sz="2000" b="1" dirty="0" smtClean="0">
                <a:latin typeface="Century Gothic" pitchFamily="34"/>
              </a:rPr>
              <a:t>progress. </a:t>
            </a:r>
          </a:p>
          <a:p>
            <a:pPr marL="0" indent="0">
              <a:spcBef>
                <a:spcPts val="0"/>
              </a:spcBef>
              <a:buNone/>
            </a:pPr>
            <a:endParaRPr lang="en-GB" sz="2000" b="1" dirty="0">
              <a:latin typeface="Century Gothic" pitchFamily="34"/>
            </a:endParaRPr>
          </a:p>
          <a:p>
            <a:pPr>
              <a:spcBef>
                <a:spcPts val="0"/>
              </a:spcBef>
            </a:pPr>
            <a:r>
              <a:rPr lang="en-GB" sz="2000" b="1" dirty="0" smtClean="0">
                <a:latin typeface="Century Gothic" pitchFamily="34"/>
              </a:rPr>
              <a:t>Journals are completed using an online app called Tapestry. Parents can log in and view their child’s observations, comment on them and upload their own photos and video from home. More information about accessing this app will be available in September.</a:t>
            </a:r>
            <a:endParaRPr lang="en-GB" sz="2000" b="1" dirty="0">
              <a:latin typeface="Century Gothic" pitchFamily="34"/>
            </a:endParaRPr>
          </a:p>
          <a:p>
            <a:pPr marL="0" indent="0">
              <a:buNone/>
            </a:pPr>
            <a:endParaRPr lang="en-GB" sz="2000" dirty="0">
              <a:latin typeface="Century Gothic"/>
              <a:cs typeface="Century Gothic"/>
            </a:endParaRPr>
          </a:p>
          <a:p>
            <a:endParaRPr lang="en-GB" sz="2000" dirty="0">
              <a:latin typeface="Century Gothic"/>
              <a:cs typeface="Century Gothic"/>
            </a:endParaRPr>
          </a:p>
          <a:p>
            <a:pPr marL="0" indent="0">
              <a:buNone/>
            </a:pPr>
            <a:endParaRPr lang="en-GB" sz="2000" dirty="0">
              <a:latin typeface="Century Gothic"/>
              <a:cs typeface="Century Gothic"/>
            </a:endParaRPr>
          </a:p>
        </p:txBody>
      </p:sp>
    </p:spTree>
    <p:extLst>
      <p:ext uri="{BB962C8B-B14F-4D97-AF65-F5344CB8AC3E}">
        <p14:creationId xmlns:p14="http://schemas.microsoft.com/office/powerpoint/2010/main" val="2769656856"/>
      </p:ext>
    </p:extLst>
  </p:cSld>
  <p:clrMapOvr>
    <a:masterClrMapping/>
  </p:clrMapOvr>
  <mc:AlternateContent xmlns:mc="http://schemas.openxmlformats.org/markup-compatibility/2006" xmlns:p14="http://schemas.microsoft.com/office/powerpoint/2010/main">
    <mc:Choice Requires="p14">
      <p:transition spd="slow" p14:dur="2000" advTm="115260"/>
    </mc:Choice>
    <mc:Fallback xmlns="">
      <p:transition spd="slow" advTm="115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E6272-C1FC-FE46-9958-F7746237E635}"/>
              </a:ext>
            </a:extLst>
          </p:cNvPr>
          <p:cNvPicPr>
            <a:picLocks noChangeAspect="1"/>
          </p:cNvPicPr>
          <p:nvPr/>
        </p:nvPicPr>
        <p:blipFill>
          <a:blip r:embed="rId3"/>
          <a:stretch>
            <a:fillRect/>
          </a:stretch>
        </p:blipFill>
        <p:spPr>
          <a:xfrm>
            <a:off x="11113" y="304967"/>
            <a:ext cx="9144000" cy="6821189"/>
          </a:xfrm>
          <a:prstGeom prst="rect">
            <a:avLst/>
          </a:prstGeom>
        </p:spPr>
      </p:pic>
      <p:sp>
        <p:nvSpPr>
          <p:cNvPr id="6" name="Rectangle 2"/>
          <p:cNvSpPr txBox="1">
            <a:spLocks noChangeArrowheads="1"/>
          </p:cNvSpPr>
          <p:nvPr/>
        </p:nvSpPr>
        <p:spPr>
          <a:xfrm>
            <a:off x="179388" y="274638"/>
            <a:ext cx="878522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accent6">
                    <a:lumMod val="75000"/>
                  </a:schemeClr>
                </a:solidFill>
                <a:latin typeface="Century Gothic" charset="0"/>
              </a:rPr>
              <a:t>Ready to Learn</a:t>
            </a:r>
          </a:p>
        </p:txBody>
      </p:sp>
      <p:sp>
        <p:nvSpPr>
          <p:cNvPr id="8" name="Rectangle 3"/>
          <p:cNvSpPr txBox="1">
            <a:spLocks noChangeArrowheads="1"/>
          </p:cNvSpPr>
          <p:nvPr/>
        </p:nvSpPr>
        <p:spPr>
          <a:xfrm>
            <a:off x="294968" y="977875"/>
            <a:ext cx="8402945" cy="4751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000" b="1" dirty="0" smtClean="0">
                <a:latin typeface="Century Gothic" panose="020B0502020202020204" pitchFamily="34" charset="0"/>
              </a:rPr>
              <a:t>Helping your child prepare for school:</a:t>
            </a:r>
            <a:endParaRPr lang="en-GB" sz="2000" b="1" dirty="0">
              <a:latin typeface="Century Gothic" panose="020B0502020202020204" pitchFamily="34" charset="0"/>
            </a:endParaRPr>
          </a:p>
          <a:p>
            <a:pPr marL="442913" indent="-354013">
              <a:lnSpc>
                <a:spcPct val="114000"/>
              </a:lnSpc>
              <a:defRPr/>
            </a:pPr>
            <a:r>
              <a:rPr lang="en-GB" sz="2000" b="1" dirty="0" smtClean="0">
                <a:latin typeface="Century Gothic" panose="020B0502020202020204" pitchFamily="34" charset="0"/>
              </a:rPr>
              <a:t>Being independent in their self-care including taking themselves to the toilet, putting their own coat and shoes on and dressing and undressing. </a:t>
            </a:r>
          </a:p>
          <a:p>
            <a:pPr marL="442913" indent="-354013">
              <a:lnSpc>
                <a:spcPct val="114000"/>
              </a:lnSpc>
              <a:defRPr/>
            </a:pPr>
            <a:r>
              <a:rPr lang="en-US" sz="2000" b="1" dirty="0" smtClean="0">
                <a:latin typeface="Century Gothic" panose="020B0502020202020204" pitchFamily="34" charset="0"/>
              </a:rPr>
              <a:t>Being involved in cleaning and tidying.</a:t>
            </a:r>
            <a:endParaRPr lang="en-GB" sz="2000" b="1" dirty="0">
              <a:latin typeface="Century Gothic" panose="020B0502020202020204" pitchFamily="34" charset="0"/>
            </a:endParaRPr>
          </a:p>
          <a:p>
            <a:pPr marL="442913" indent="-354013">
              <a:lnSpc>
                <a:spcPct val="114000"/>
              </a:lnSpc>
              <a:defRPr/>
            </a:pPr>
            <a:r>
              <a:rPr lang="en-GB" sz="2000" b="1" dirty="0" smtClean="0">
                <a:latin typeface="Century Gothic" panose="020B0502020202020204" pitchFamily="34" charset="0"/>
              </a:rPr>
              <a:t>Talking and listening to each other.</a:t>
            </a:r>
            <a:endParaRPr lang="en-GB" sz="2000" b="1" dirty="0">
              <a:latin typeface="Century Gothic" panose="020B0502020202020204" pitchFamily="34" charset="0"/>
            </a:endParaRPr>
          </a:p>
          <a:p>
            <a:pPr marL="442913" indent="-354013">
              <a:lnSpc>
                <a:spcPct val="114000"/>
              </a:lnSpc>
              <a:defRPr/>
            </a:pPr>
            <a:r>
              <a:rPr lang="en-GB" sz="2000" b="1" dirty="0" smtClean="0">
                <a:latin typeface="Century Gothic" panose="020B0502020202020204" pitchFamily="34" charset="0"/>
              </a:rPr>
              <a:t>Working out a family routine.</a:t>
            </a:r>
            <a:endParaRPr lang="en-GB" sz="2000" b="1" dirty="0">
              <a:latin typeface="Century Gothic" panose="020B0502020202020204" pitchFamily="34" charset="0"/>
            </a:endParaRPr>
          </a:p>
          <a:p>
            <a:pPr marL="442913" indent="-354013">
              <a:lnSpc>
                <a:spcPct val="114000"/>
              </a:lnSpc>
              <a:defRPr/>
            </a:pPr>
            <a:r>
              <a:rPr lang="en-GB" sz="2000" b="1" dirty="0" smtClean="0">
                <a:latin typeface="Century Gothic" panose="020B0502020202020204" pitchFamily="34" charset="0"/>
              </a:rPr>
              <a:t>Getting enough sleep.</a:t>
            </a:r>
            <a:endParaRPr lang="en-GB" sz="2000" b="1" dirty="0">
              <a:latin typeface="Century Gothic" panose="020B0502020202020204" pitchFamily="34" charset="0"/>
            </a:endParaRPr>
          </a:p>
          <a:p>
            <a:pPr marL="442913" indent="-354013">
              <a:lnSpc>
                <a:spcPct val="114000"/>
              </a:lnSpc>
              <a:defRPr/>
            </a:pPr>
            <a:r>
              <a:rPr lang="en-GB" sz="2000" b="1" dirty="0" smtClean="0">
                <a:latin typeface="Century Gothic" panose="020B0502020202020204" pitchFamily="34" charset="0"/>
              </a:rPr>
              <a:t>Setting rules and boundaries. </a:t>
            </a:r>
          </a:p>
          <a:p>
            <a:pPr marL="900112" indent="0">
              <a:lnSpc>
                <a:spcPct val="114000"/>
              </a:lnSpc>
              <a:buNone/>
              <a:defRPr/>
            </a:pPr>
            <a:endParaRPr lang="en-GB" sz="2000" dirty="0">
              <a:latin typeface="Century Gothic" panose="020B0502020202020204" pitchFamily="34" charset="0"/>
            </a:endParaRPr>
          </a:p>
          <a:p>
            <a:pPr marL="0" indent="0">
              <a:buFontTx/>
              <a:buNone/>
              <a:defRPr/>
            </a:pPr>
            <a:endParaRPr lang="en-GB" sz="2000" dirty="0">
              <a:latin typeface="Arial" charset="0"/>
            </a:endParaRPr>
          </a:p>
        </p:txBody>
      </p:sp>
    </p:spTree>
    <p:extLst>
      <p:ext uri="{BB962C8B-B14F-4D97-AF65-F5344CB8AC3E}">
        <p14:creationId xmlns:p14="http://schemas.microsoft.com/office/powerpoint/2010/main" val="1642808778"/>
      </p:ext>
    </p:extLst>
  </p:cSld>
  <p:clrMapOvr>
    <a:masterClrMapping/>
  </p:clrMapOvr>
  <mc:AlternateContent xmlns:mc="http://schemas.openxmlformats.org/markup-compatibility/2006" xmlns:p14="http://schemas.microsoft.com/office/powerpoint/2010/main">
    <mc:Choice Requires="p14">
      <p:transition spd="slow" p14:dur="2000" advTm="110255"/>
    </mc:Choice>
    <mc:Fallback xmlns="">
      <p:transition spd="slow" advTm="1102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1E6272-C1FC-FE46-9958-F7746237E635}"/>
              </a:ext>
            </a:extLst>
          </p:cNvPr>
          <p:cNvPicPr>
            <a:picLocks noChangeAspect="1"/>
          </p:cNvPicPr>
          <p:nvPr/>
        </p:nvPicPr>
        <p:blipFill>
          <a:blip r:embed="rId3"/>
          <a:stretch>
            <a:fillRect/>
          </a:stretch>
        </p:blipFill>
        <p:spPr>
          <a:xfrm>
            <a:off x="0" y="157486"/>
            <a:ext cx="9144000" cy="6821189"/>
          </a:xfrm>
          <a:prstGeom prst="rect">
            <a:avLst/>
          </a:prstGeom>
        </p:spPr>
      </p:pic>
      <p:sp>
        <p:nvSpPr>
          <p:cNvPr id="6" name="Rectangle 2"/>
          <p:cNvSpPr txBox="1">
            <a:spLocks noChangeArrowheads="1"/>
          </p:cNvSpPr>
          <p:nvPr/>
        </p:nvSpPr>
        <p:spPr>
          <a:xfrm>
            <a:off x="179388" y="274638"/>
            <a:ext cx="8785225" cy="6661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chemeClr val="accent6">
                    <a:lumMod val="75000"/>
                  </a:schemeClr>
                </a:solidFill>
                <a:latin typeface="Century Gothic" charset="0"/>
              </a:rPr>
              <a:t>What to Bring to </a:t>
            </a:r>
            <a:r>
              <a:rPr lang="en-GB" sz="2800" b="1" dirty="0" smtClean="0">
                <a:solidFill>
                  <a:schemeClr val="accent6">
                    <a:lumMod val="75000"/>
                  </a:schemeClr>
                </a:solidFill>
                <a:latin typeface="Century Gothic" charset="0"/>
              </a:rPr>
              <a:t>School</a:t>
            </a:r>
            <a:endParaRPr lang="en-GB" sz="2800" b="1" dirty="0">
              <a:solidFill>
                <a:schemeClr val="accent6">
                  <a:lumMod val="75000"/>
                </a:schemeClr>
              </a:solidFill>
              <a:latin typeface="Century Gothic" charset="0"/>
            </a:endParaRPr>
          </a:p>
        </p:txBody>
      </p:sp>
      <p:sp>
        <p:nvSpPr>
          <p:cNvPr id="8" name="Rectangle 3"/>
          <p:cNvSpPr txBox="1">
            <a:spLocks noChangeArrowheads="1"/>
          </p:cNvSpPr>
          <p:nvPr/>
        </p:nvSpPr>
        <p:spPr>
          <a:xfrm>
            <a:off x="468313" y="1036867"/>
            <a:ext cx="8181012" cy="4751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latin typeface="Century Gothic" panose="020B0502020202020204" pitchFamily="34" charset="0"/>
              </a:rPr>
              <a:t>Your child will need some </a:t>
            </a:r>
            <a:r>
              <a:rPr lang="en-GB" sz="1800" b="1" dirty="0" smtClean="0">
                <a:latin typeface="Century Gothic" panose="020B0502020202020204" pitchFamily="34" charset="0"/>
              </a:rPr>
              <a:t>named essentials </a:t>
            </a:r>
            <a:r>
              <a:rPr lang="en-GB" sz="1800" b="1" dirty="0">
                <a:latin typeface="Century Gothic" panose="020B0502020202020204" pitchFamily="34" charset="0"/>
              </a:rPr>
              <a:t>with them everyday in </a:t>
            </a:r>
            <a:r>
              <a:rPr lang="en-GB" sz="1800" b="1" dirty="0" smtClean="0">
                <a:latin typeface="Century Gothic" panose="020B0502020202020204" pitchFamily="34" charset="0"/>
              </a:rPr>
              <a:t>Reception. </a:t>
            </a:r>
            <a:endParaRPr lang="en-GB" sz="1800" b="1" dirty="0">
              <a:latin typeface="Century Gothic" panose="020B0502020202020204" pitchFamily="34" charset="0"/>
            </a:endParaRPr>
          </a:p>
          <a:p>
            <a:pPr>
              <a:defRPr/>
            </a:pPr>
            <a:r>
              <a:rPr lang="en-GB" sz="1800" b="1" dirty="0" smtClean="0">
                <a:latin typeface="Century Gothic" panose="020B0502020202020204" pitchFamily="34" charset="0"/>
              </a:rPr>
              <a:t>A book bag </a:t>
            </a:r>
            <a:r>
              <a:rPr lang="en-GB" sz="1800" b="1" dirty="0">
                <a:latin typeface="Century Gothic" panose="020B0502020202020204" pitchFamily="34" charset="0"/>
              </a:rPr>
              <a:t>and a </a:t>
            </a:r>
            <a:r>
              <a:rPr lang="en-GB" sz="1800" b="1" dirty="0" smtClean="0">
                <a:latin typeface="Century Gothic" panose="020B0502020202020204" pitchFamily="34" charset="0"/>
              </a:rPr>
              <a:t>named </a:t>
            </a:r>
            <a:r>
              <a:rPr lang="en-GB" sz="1800" b="1" dirty="0">
                <a:latin typeface="Century Gothic" panose="020B0502020202020204" pitchFamily="34" charset="0"/>
              </a:rPr>
              <a:t>water </a:t>
            </a:r>
            <a:r>
              <a:rPr lang="en-GB" sz="1800" b="1" dirty="0" smtClean="0">
                <a:latin typeface="Century Gothic" panose="020B0502020202020204" pitchFamily="34" charset="0"/>
              </a:rPr>
              <a:t>bottle.</a:t>
            </a:r>
            <a:endParaRPr lang="en-GB" sz="1800" b="1" dirty="0">
              <a:latin typeface="Century Gothic" panose="020B0502020202020204" pitchFamily="34" charset="0"/>
            </a:endParaRPr>
          </a:p>
          <a:p>
            <a:pPr>
              <a:defRPr/>
            </a:pPr>
            <a:r>
              <a:rPr lang="en-GB" sz="1800" b="1" dirty="0">
                <a:latin typeface="Century Gothic" panose="020B0502020202020204" pitchFamily="34" charset="0"/>
              </a:rPr>
              <a:t>A spare change of </a:t>
            </a:r>
            <a:r>
              <a:rPr lang="en-GB" sz="1800" b="1" dirty="0" smtClean="0">
                <a:latin typeface="Century Gothic" panose="020B0502020202020204" pitchFamily="34" charset="0"/>
              </a:rPr>
              <a:t>clothes. </a:t>
            </a:r>
          </a:p>
          <a:p>
            <a:pPr>
              <a:defRPr/>
            </a:pPr>
            <a:r>
              <a:rPr lang="en-GB" sz="1800" b="1" dirty="0" smtClean="0">
                <a:latin typeface="Century Gothic" panose="020B0502020202020204" pitchFamily="34" charset="0"/>
              </a:rPr>
              <a:t>A </a:t>
            </a:r>
            <a:r>
              <a:rPr lang="en-GB" sz="1800" b="1" dirty="0">
                <a:latin typeface="Century Gothic" panose="020B0502020202020204" pitchFamily="34" charset="0"/>
              </a:rPr>
              <a:t>P.E kit consisting of </a:t>
            </a:r>
            <a:r>
              <a:rPr lang="en-GB" sz="1800" b="1" dirty="0" smtClean="0">
                <a:latin typeface="Century Gothic" panose="020B0502020202020204" pitchFamily="34" charset="0"/>
              </a:rPr>
              <a:t>a </a:t>
            </a:r>
            <a:r>
              <a:rPr lang="en-GB" sz="1800" b="1" dirty="0">
                <a:latin typeface="Century Gothic" panose="020B0502020202020204" pitchFamily="34" charset="0"/>
              </a:rPr>
              <a:t>white top and a pair of shorts in a named bag for P.E. </a:t>
            </a:r>
            <a:r>
              <a:rPr lang="en-GB" sz="1800" b="1" dirty="0" smtClean="0">
                <a:latin typeface="Century Gothic" panose="020B0502020202020204" pitchFamily="34" charset="0"/>
              </a:rPr>
              <a:t>(A pair </a:t>
            </a:r>
            <a:r>
              <a:rPr lang="en-GB" sz="1800" b="1" dirty="0">
                <a:latin typeface="Century Gothic" panose="020B0502020202020204" pitchFamily="34" charset="0"/>
              </a:rPr>
              <a:t>of </a:t>
            </a:r>
            <a:r>
              <a:rPr lang="en-GB" sz="1800" b="1" dirty="0" smtClean="0">
                <a:latin typeface="Century Gothic" panose="020B0502020202020204" pitchFamily="34" charset="0"/>
              </a:rPr>
              <a:t>plimsolls</a:t>
            </a:r>
            <a:r>
              <a:rPr lang="en-GB" sz="1800" b="1" dirty="0">
                <a:latin typeface="Century Gothic" panose="020B0502020202020204" pitchFamily="34" charset="0"/>
              </a:rPr>
              <a:t> </a:t>
            </a:r>
            <a:r>
              <a:rPr lang="en-GB" sz="1800" b="1" dirty="0" smtClean="0">
                <a:latin typeface="Century Gothic" panose="020B0502020202020204" pitchFamily="34" charset="0"/>
              </a:rPr>
              <a:t>in the summer).</a:t>
            </a:r>
            <a:endParaRPr lang="en-GB" sz="1800" b="1" dirty="0">
              <a:latin typeface="Century Gothic" panose="020B0502020202020204" pitchFamily="34" charset="0"/>
            </a:endParaRPr>
          </a:p>
          <a:p>
            <a:pPr>
              <a:defRPr/>
            </a:pPr>
            <a:r>
              <a:rPr lang="en-GB" sz="1800" b="1" dirty="0">
                <a:latin typeface="Century Gothic" panose="020B0502020202020204" pitchFamily="34" charset="0"/>
              </a:rPr>
              <a:t>They will need to wear sensible shoes </a:t>
            </a:r>
            <a:r>
              <a:rPr lang="en-GB" sz="1800" b="1" dirty="0" smtClean="0">
                <a:latin typeface="Century Gothic" panose="020B0502020202020204" pitchFamily="34" charset="0"/>
              </a:rPr>
              <a:t>(avoid laces) and </a:t>
            </a:r>
            <a:r>
              <a:rPr lang="en-GB" sz="1800" b="1" dirty="0">
                <a:latin typeface="Century Gothic" panose="020B0502020202020204" pitchFamily="34" charset="0"/>
              </a:rPr>
              <a:t>a coat as we use the outdoor learning environment </a:t>
            </a:r>
            <a:r>
              <a:rPr lang="en-GB" sz="1800" b="1" dirty="0" smtClean="0">
                <a:latin typeface="Century Gothic" panose="020B0502020202020204" pitchFamily="34" charset="0"/>
              </a:rPr>
              <a:t>in </a:t>
            </a:r>
            <a:r>
              <a:rPr lang="en-GB" sz="1800" b="1" dirty="0">
                <a:latin typeface="Century Gothic" panose="020B0502020202020204" pitchFamily="34" charset="0"/>
              </a:rPr>
              <a:t>all </a:t>
            </a:r>
            <a:r>
              <a:rPr lang="en-GB" sz="1800" b="1" dirty="0" smtClean="0">
                <a:latin typeface="Century Gothic" panose="020B0502020202020204" pitchFamily="34" charset="0"/>
              </a:rPr>
              <a:t>weathers. </a:t>
            </a:r>
          </a:p>
          <a:p>
            <a:pPr>
              <a:defRPr/>
            </a:pPr>
            <a:r>
              <a:rPr lang="en-GB" sz="1800" b="1" dirty="0" smtClean="0">
                <a:latin typeface="Century Gothic" panose="020B0502020202020204" pitchFamily="34" charset="0"/>
              </a:rPr>
              <a:t>They may also bring a </a:t>
            </a:r>
            <a:r>
              <a:rPr lang="en-GB" sz="1800" b="1" dirty="0">
                <a:latin typeface="Century Gothic" panose="020B0502020202020204" pitchFamily="34" charset="0"/>
              </a:rPr>
              <a:t>pair of wellingtons that can be left at </a:t>
            </a:r>
            <a:r>
              <a:rPr lang="en-GB" sz="1800" b="1" dirty="0" smtClean="0">
                <a:latin typeface="Century Gothic" panose="020B0502020202020204" pitchFamily="34" charset="0"/>
              </a:rPr>
              <a:t>school although we do have lots of spare pairs.</a:t>
            </a:r>
          </a:p>
          <a:p>
            <a:pPr>
              <a:defRPr/>
            </a:pPr>
            <a:r>
              <a:rPr lang="en-US" sz="1800" b="1" dirty="0" smtClean="0">
                <a:latin typeface="Century Gothic" panose="020B0502020202020204" pitchFamily="34" charset="0"/>
              </a:rPr>
              <a:t>When it is hot they need sun cream applied before school and a sun hat to wear.</a:t>
            </a:r>
            <a:endParaRPr lang="en-GB" sz="1800" b="1" dirty="0">
              <a:latin typeface="Century Gothic" panose="020B0502020202020204" pitchFamily="34" charset="0"/>
            </a:endParaRPr>
          </a:p>
          <a:p>
            <a:pPr marL="0" indent="0">
              <a:buNone/>
              <a:defRPr/>
            </a:pPr>
            <a:r>
              <a:rPr lang="en-GB" sz="1800" b="1" i="1" dirty="0">
                <a:latin typeface="Century Gothic" panose="020B0502020202020204" pitchFamily="34" charset="0"/>
              </a:rPr>
              <a:t> </a:t>
            </a:r>
            <a:r>
              <a:rPr lang="en-GB" sz="1800" b="1" i="1" dirty="0" smtClean="0">
                <a:latin typeface="Century Gothic" panose="020B0502020202020204" pitchFamily="34" charset="0"/>
              </a:rPr>
              <a:t>  Please </a:t>
            </a:r>
            <a:r>
              <a:rPr lang="en-GB" sz="1800" b="1" i="1" dirty="0">
                <a:latin typeface="Century Gothic" panose="020B0502020202020204" pitchFamily="34" charset="0"/>
              </a:rPr>
              <a:t>ensure ALL </a:t>
            </a:r>
            <a:r>
              <a:rPr lang="en-GB" sz="1800" b="1" i="1" dirty="0" smtClean="0">
                <a:latin typeface="Century Gothic" panose="020B0502020202020204" pitchFamily="34" charset="0"/>
              </a:rPr>
              <a:t>items are named</a:t>
            </a:r>
            <a:r>
              <a:rPr lang="en-GB" sz="1800" b="1" i="1" dirty="0">
                <a:latin typeface="Century Gothic" panose="020B0502020202020204" pitchFamily="34" charset="0"/>
              </a:rPr>
              <a:t>. </a:t>
            </a:r>
          </a:p>
        </p:txBody>
      </p:sp>
    </p:spTree>
    <p:extLst>
      <p:ext uri="{BB962C8B-B14F-4D97-AF65-F5344CB8AC3E}">
        <p14:creationId xmlns:p14="http://schemas.microsoft.com/office/powerpoint/2010/main" val="2141146221"/>
      </p:ext>
    </p:extLst>
  </p:cSld>
  <p:clrMapOvr>
    <a:masterClrMapping/>
  </p:clrMapOvr>
  <mc:AlternateContent xmlns:mc="http://schemas.openxmlformats.org/markup-compatibility/2006" xmlns:p14="http://schemas.microsoft.com/office/powerpoint/2010/main">
    <mc:Choice Requires="p14">
      <p:transition spd="slow" p14:dur="2000" advTm="103912"/>
    </mc:Choice>
    <mc:Fallback xmlns="">
      <p:transition spd="slow" advTm="103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1301</TotalTime>
  <Words>564</Words>
  <Application>Microsoft Office PowerPoint</Application>
  <PresentationFormat>On-screen Show (4:3)</PresentationFormat>
  <Paragraphs>111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can go here…</dc:title>
  <dc:creator>Helen Nelson</dc:creator>
  <cp:lastModifiedBy>Mark OHalloran</cp:lastModifiedBy>
  <cp:revision>99</cp:revision>
  <dcterms:created xsi:type="dcterms:W3CDTF">2015-10-22T12:13:10Z</dcterms:created>
  <dcterms:modified xsi:type="dcterms:W3CDTF">2026-06-23T15:10:54Z</dcterms:modified>
</cp:coreProperties>
</file>