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58" r:id="rId2"/>
    <p:sldId id="264" r:id="rId3"/>
    <p:sldId id="261" r:id="rId4"/>
    <p:sldId id="259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68" autoAdjust="0"/>
    <p:restoredTop sz="94694"/>
  </p:normalViewPr>
  <p:slideViewPr>
    <p:cSldViewPr snapToGrid="0" snapToObjects="1">
      <p:cViewPr varScale="1">
        <p:scale>
          <a:sx n="26" d="100"/>
          <a:sy n="26" d="100"/>
        </p:scale>
        <p:origin x="538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5089BF-9AFC-5A41-9E9D-F40779A1D23C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5EAE5-C8CB-CE43-A041-B87DC0D8D7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238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</a:t>
            </a:r>
            <a:r>
              <a:rPr lang="en-US" baseline="0" dirty="0" smtClean="0"/>
              <a:t> areas of learning.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5EAE5-C8CB-CE43-A041-B87DC0D8D76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81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Discuss</a:t>
            </a:r>
            <a:r>
              <a:rPr lang="en-US" baseline="0" dirty="0" smtClean="0"/>
              <a:t> areas of learning.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5EAE5-C8CB-CE43-A041-B87DC0D8D76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301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5EAE5-C8CB-CE43-A041-B87DC0D8D76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001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5EAE5-C8CB-CE43-A041-B87DC0D8D76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61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5EAE5-C8CB-CE43-A041-B87DC0D8D76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228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5EAE5-C8CB-CE43-A041-B87DC0D8D76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56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5EAE5-C8CB-CE43-A041-B87DC0D8D76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36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64996-0F44-1A41-91AF-7BF62A9BEA7D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D2D7D-5813-6D4D-8153-EC9489A276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151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64996-0F44-1A41-91AF-7BF62A9BEA7D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D2D7D-5813-6D4D-8153-EC9489A276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953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64996-0F44-1A41-91AF-7BF62A9BEA7D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D2D7D-5813-6D4D-8153-EC9489A276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01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64996-0F44-1A41-91AF-7BF62A9BEA7D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D2D7D-5813-6D4D-8153-EC9489A276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9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64996-0F44-1A41-91AF-7BF62A9BEA7D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D2D7D-5813-6D4D-8153-EC9489A276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596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64996-0F44-1A41-91AF-7BF62A9BEA7D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D2D7D-5813-6D4D-8153-EC9489A276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874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64996-0F44-1A41-91AF-7BF62A9BEA7D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D2D7D-5813-6D4D-8153-EC9489A276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722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64996-0F44-1A41-91AF-7BF62A9BEA7D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D2D7D-5813-6D4D-8153-EC9489A276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013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64996-0F44-1A41-91AF-7BF62A9BEA7D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D2D7D-5813-6D4D-8153-EC9489A276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424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64996-0F44-1A41-91AF-7BF62A9BEA7D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D2D7D-5813-6D4D-8153-EC9489A276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20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64996-0F44-1A41-91AF-7BF62A9BEA7D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D2D7D-5813-6D4D-8153-EC9489A276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41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64996-0F44-1A41-91AF-7BF62A9BEA7D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D2D7D-5813-6D4D-8153-EC9489A276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293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1E6272-C1FC-FE46-9958-F7746237E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9" y="0"/>
            <a:ext cx="9144000" cy="6553032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12357" y="479039"/>
            <a:ext cx="8362584" cy="484529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b="1" dirty="0" smtClean="0">
                <a:latin typeface="Comic Sans MS" panose="030F0702030302020204" pitchFamily="66" charset="0"/>
                <a:ea typeface="Century Gothic" charset="0"/>
                <a:cs typeface="Century Gothic" charset="0"/>
              </a:rPr>
              <a:t>Reception Helpful Information</a:t>
            </a:r>
          </a:p>
          <a:p>
            <a:pPr algn="ctr"/>
            <a:endParaRPr lang="en-GB" sz="3200" dirty="0" smtClean="0">
              <a:latin typeface="Comic Sans MS" panose="030F0702030302020204" pitchFamily="66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Comic Sans MS" panose="030F0702030302020204" pitchFamily="66" charset="0"/>
              </a:rPr>
              <a:t>PE Bags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Comic Sans MS" panose="030F0702030302020204" pitchFamily="66" charset="0"/>
              </a:rPr>
              <a:t>Reading records and books in school every day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Comic Sans MS" panose="030F0702030302020204" pitchFamily="66" charset="0"/>
              </a:rPr>
              <a:t>Story bags returned every Monday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Comic Sans MS" panose="030F0702030302020204" pitchFamily="66" charset="0"/>
              </a:rPr>
              <a:t>Weather appropriate clothing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Comic Sans MS" panose="030F0702030302020204" pitchFamily="66" charset="0"/>
              </a:rPr>
              <a:t>Look out for story of the week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Comic Sans MS" panose="030F0702030302020204" pitchFamily="66" charset="0"/>
              </a:rPr>
              <a:t>Thanks for all uploads on Tapestry</a:t>
            </a:r>
            <a:endParaRPr lang="en-GB" sz="3200" dirty="0">
              <a:latin typeface="Comic Sans MS" panose="030F0702030302020204" pitchFamily="66" charset="0"/>
            </a:endParaRPr>
          </a:p>
          <a:p>
            <a:pPr algn="ctr"/>
            <a:endParaRPr lang="en-US" sz="2000" dirty="0" smtClean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0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b="1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b="1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62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76"/>
    </mc:Choice>
    <mc:Fallback xmlns="">
      <p:transition spd="slow" advTm="1677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1E6272-C1FC-FE46-9958-F7746237E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9" y="0"/>
            <a:ext cx="9144000" cy="6553032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12357" y="479039"/>
            <a:ext cx="8362584" cy="484529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>
                <a:latin typeface="Comic Sans MS" panose="030F0702030302020204" pitchFamily="66" charset="0"/>
                <a:ea typeface="Century Gothic" charset="0"/>
                <a:cs typeface="Century Gothic" charset="0"/>
              </a:rPr>
              <a:t>Areas of Learning</a:t>
            </a:r>
          </a:p>
          <a:p>
            <a:pPr algn="ctr"/>
            <a:endParaRPr lang="en-US" sz="3200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lvl="0" algn="ctr"/>
            <a:r>
              <a:rPr lang="en-GB" sz="2400" dirty="0">
                <a:latin typeface="Comic Sans MS" panose="030F0702030302020204" pitchFamily="66" charset="0"/>
              </a:rPr>
              <a:t>In </a:t>
            </a:r>
            <a:r>
              <a:rPr lang="en-GB" sz="2400" dirty="0" smtClean="0">
                <a:latin typeface="Comic Sans MS" panose="030F0702030302020204" pitchFamily="66" charset="0"/>
              </a:rPr>
              <a:t>Early Years </a:t>
            </a:r>
            <a:r>
              <a:rPr lang="en-GB" sz="2400" dirty="0">
                <a:latin typeface="Comic Sans MS" panose="030F0702030302020204" pitchFamily="66" charset="0"/>
              </a:rPr>
              <a:t>our curriculum is broken down into two parts</a:t>
            </a:r>
            <a:r>
              <a:rPr lang="en-GB" sz="2400" dirty="0" smtClean="0">
                <a:latin typeface="Comic Sans MS" panose="030F0702030302020204" pitchFamily="66" charset="0"/>
              </a:rPr>
              <a:t>:</a:t>
            </a:r>
          </a:p>
          <a:p>
            <a:pPr lvl="0" algn="ctr"/>
            <a:endParaRPr lang="en-GB" sz="2400" dirty="0">
              <a:latin typeface="Comic Sans MS" panose="030F0702030302020204" pitchFamily="66" charset="0"/>
            </a:endParaRPr>
          </a:p>
          <a:p>
            <a:pPr lvl="0" algn="ctr"/>
            <a:r>
              <a:rPr lang="en-GB" sz="2400" b="1" dirty="0">
                <a:latin typeface="Comic Sans MS" panose="030F0702030302020204" pitchFamily="66" charset="0"/>
              </a:rPr>
              <a:t>Prime areas of learning</a:t>
            </a:r>
            <a:r>
              <a:rPr lang="en-GB" sz="2400" dirty="0">
                <a:latin typeface="Comic Sans MS" panose="030F0702030302020204" pitchFamily="66" charset="0"/>
              </a:rPr>
              <a:t>: Communication and Language</a:t>
            </a:r>
          </a:p>
          <a:p>
            <a:pPr lvl="0" algn="ctr"/>
            <a:r>
              <a:rPr lang="en-GB" sz="2400" dirty="0">
                <a:latin typeface="Comic Sans MS" panose="030F0702030302020204" pitchFamily="66" charset="0"/>
              </a:rPr>
              <a:t>Physical Development </a:t>
            </a:r>
          </a:p>
          <a:p>
            <a:pPr lvl="0" algn="ctr"/>
            <a:r>
              <a:rPr lang="en-GB" sz="2400" dirty="0">
                <a:latin typeface="Comic Sans MS" panose="030F0702030302020204" pitchFamily="66" charset="0"/>
              </a:rPr>
              <a:t>Personal, Social and Emotional Development </a:t>
            </a:r>
          </a:p>
          <a:p>
            <a:pPr lvl="0" algn="ctr"/>
            <a:endParaRPr lang="en-GB" sz="2400" dirty="0">
              <a:latin typeface="Comic Sans MS" panose="030F0702030302020204" pitchFamily="66" charset="0"/>
            </a:endParaRPr>
          </a:p>
          <a:p>
            <a:pPr lvl="0" algn="ctr"/>
            <a:r>
              <a:rPr lang="en-GB" sz="2400" b="1" dirty="0" smtClean="0">
                <a:latin typeface="Comic Sans MS" panose="030F0702030302020204" pitchFamily="66" charset="0"/>
              </a:rPr>
              <a:t>Specific </a:t>
            </a:r>
            <a:r>
              <a:rPr lang="en-GB" sz="2400" b="1" dirty="0">
                <a:latin typeface="Comic Sans MS" panose="030F0702030302020204" pitchFamily="66" charset="0"/>
              </a:rPr>
              <a:t>areas of learning</a:t>
            </a:r>
            <a:r>
              <a:rPr lang="en-GB" sz="2400" dirty="0">
                <a:latin typeface="Comic Sans MS" panose="030F0702030302020204" pitchFamily="66" charset="0"/>
              </a:rPr>
              <a:t>: Literacy</a:t>
            </a:r>
          </a:p>
          <a:p>
            <a:pPr lvl="0" algn="ctr"/>
            <a:r>
              <a:rPr lang="en-GB" sz="2400" dirty="0">
                <a:latin typeface="Comic Sans MS" panose="030F0702030302020204" pitchFamily="66" charset="0"/>
              </a:rPr>
              <a:t>Maths</a:t>
            </a:r>
          </a:p>
          <a:p>
            <a:pPr lvl="0" algn="ctr"/>
            <a:r>
              <a:rPr lang="en-GB" sz="2400" dirty="0">
                <a:latin typeface="Comic Sans MS" panose="030F0702030302020204" pitchFamily="66" charset="0"/>
              </a:rPr>
              <a:t>Understanding the World</a:t>
            </a:r>
          </a:p>
          <a:p>
            <a:pPr lvl="0" algn="ctr"/>
            <a:r>
              <a:rPr lang="en-GB" sz="2400" dirty="0">
                <a:latin typeface="Comic Sans MS" panose="030F0702030302020204" pitchFamily="66" charset="0"/>
              </a:rPr>
              <a:t>Expressive Art and design</a:t>
            </a:r>
          </a:p>
          <a:p>
            <a:pPr algn="ctr"/>
            <a:endParaRPr lang="en-US" sz="2000" dirty="0" smtClean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0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b="1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b="1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19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76"/>
    </mc:Choice>
    <mc:Fallback xmlns="">
      <p:transition spd="slow" advTm="1677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1E6272-C1FC-FE46-9958-F7746237E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9" y="0"/>
            <a:ext cx="9144000" cy="6553032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12357" y="0"/>
            <a:ext cx="8362584" cy="50663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3200" dirty="0" smtClean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r>
              <a:rPr lang="en-US" sz="3200" dirty="0" smtClean="0">
                <a:latin typeface="Comic Sans MS" panose="030F0702030302020204" pitchFamily="66" charset="0"/>
                <a:ea typeface="Century Gothic" charset="0"/>
                <a:cs typeface="Century Gothic" charset="0"/>
              </a:rPr>
              <a:t>Communication and Language</a:t>
            </a:r>
          </a:p>
          <a:p>
            <a:pPr algn="ctr"/>
            <a:endParaRPr lang="en-US" sz="3200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omic Sans MS" panose="030F0702030302020204" pitchFamily="66" charset="0"/>
                <a:ea typeface="Century Gothic" charset="0"/>
                <a:cs typeface="Century Gothic" charset="0"/>
              </a:rPr>
              <a:t>Language rich environment - </a:t>
            </a:r>
            <a:r>
              <a:rPr lang="en-US" sz="2000" dirty="0">
                <a:latin typeface="Comic Sans MS" panose="030F0702030302020204" pitchFamily="66" charset="0"/>
              </a:rPr>
              <a:t>Children’s </a:t>
            </a:r>
            <a:r>
              <a:rPr lang="en-US" sz="2000" dirty="0" smtClean="0">
                <a:latin typeface="Comic Sans MS" panose="030F0702030302020204" pitchFamily="66" charset="0"/>
              </a:rPr>
              <a:t>communication </a:t>
            </a:r>
            <a:r>
              <a:rPr lang="en-US" sz="2000" dirty="0">
                <a:latin typeface="Comic Sans MS" panose="030F0702030302020204" pitchFamily="66" charset="0"/>
              </a:rPr>
              <a:t>and language is strengthened through the number of </a:t>
            </a:r>
            <a:r>
              <a:rPr lang="en-US" sz="2000" dirty="0" smtClean="0">
                <a:latin typeface="Comic Sans MS" panose="030F0702030302020204" pitchFamily="66" charset="0"/>
              </a:rPr>
              <a:t>conversations/ </a:t>
            </a:r>
            <a:r>
              <a:rPr lang="en-US" sz="2000" dirty="0">
                <a:latin typeface="Comic Sans MS" panose="030F0702030302020204" pitchFamily="66" charset="0"/>
              </a:rPr>
              <a:t>interactions they have with adults throughout the </a:t>
            </a:r>
            <a:r>
              <a:rPr lang="en-US" sz="2000" dirty="0" smtClean="0">
                <a:latin typeface="Comic Sans MS" panose="030F0702030302020204" pitchFamily="66" charset="0"/>
              </a:rPr>
              <a:t>day. </a:t>
            </a:r>
            <a:endParaRPr lang="en-US" sz="20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 smtClean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Comic Sans MS" panose="030F0702030302020204" pitchFamily="66" charset="0"/>
              </a:rPr>
              <a:t>This can be further enhanced through songs, rhymes, </a:t>
            </a:r>
            <a:r>
              <a:rPr lang="en-GB" sz="2000" dirty="0">
                <a:latin typeface="Comic Sans MS" panose="030F0702030302020204" pitchFamily="66" charset="0"/>
              </a:rPr>
              <a:t>story-telling and role play, where children share their ideas with support and modelling from </a:t>
            </a:r>
            <a:r>
              <a:rPr lang="en-GB" sz="2000" dirty="0" smtClean="0">
                <a:latin typeface="Comic Sans MS" panose="030F0702030302020204" pitchFamily="66" charset="0"/>
              </a:rPr>
              <a:t>adults around them.</a:t>
            </a:r>
          </a:p>
          <a:p>
            <a:endParaRPr lang="en-GB" sz="2000" dirty="0" smtClean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Comic Sans MS" panose="030F0702030302020204" pitchFamily="66" charset="0"/>
              </a:rPr>
              <a:t>Questioning – children’s communication skills can be extended through questioning - By inviting </a:t>
            </a:r>
            <a:r>
              <a:rPr lang="en-GB" sz="2000" dirty="0">
                <a:latin typeface="Comic Sans MS" panose="030F0702030302020204" pitchFamily="66" charset="0"/>
              </a:rPr>
              <a:t>them to elaborate</a:t>
            </a:r>
            <a:r>
              <a:rPr lang="en-GB" sz="2000" dirty="0" smtClean="0">
                <a:latin typeface="Comic Sans MS" panose="030F0702030302020204" pitchFamily="66" charset="0"/>
              </a:rPr>
              <a:t>, it enables them to become more comfortable to use a </a:t>
            </a:r>
            <a:r>
              <a:rPr lang="en-GB" sz="2000" dirty="0">
                <a:latin typeface="Comic Sans MS" panose="030F0702030302020204" pitchFamily="66" charset="0"/>
              </a:rPr>
              <a:t>rich range of vocabulary and language </a:t>
            </a:r>
            <a:r>
              <a:rPr lang="en-GB" sz="2000" dirty="0" smtClean="0">
                <a:latin typeface="Comic Sans MS" panose="030F0702030302020204" pitchFamily="66" charset="0"/>
              </a:rPr>
              <a:t>structures.</a:t>
            </a:r>
            <a:endParaRPr lang="en-US" sz="2000" dirty="0" smtClean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3200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000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b="1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b="1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8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76"/>
    </mc:Choice>
    <mc:Fallback xmlns="">
      <p:transition spd="slow" advTm="1677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1E6272-C1FC-FE46-9958-F7746237E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9" y="0"/>
            <a:ext cx="9144000" cy="6553032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12357" y="228315"/>
            <a:ext cx="8362584" cy="50663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>
                <a:latin typeface="Comic Sans MS" panose="030F0702030302020204" pitchFamily="66" charset="0"/>
                <a:ea typeface="Century Gothic" charset="0"/>
                <a:cs typeface="Century Gothic" charset="0"/>
              </a:rPr>
              <a:t>Physical Development </a:t>
            </a:r>
          </a:p>
          <a:p>
            <a:endParaRPr lang="en-US" sz="2000" dirty="0" smtClean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Physical activity is vital in children’s all-round development, enabling them to pursue happy, healthy and active </a:t>
            </a:r>
            <a:r>
              <a:rPr lang="en-GB" sz="2000" dirty="0" smtClean="0">
                <a:latin typeface="Comic Sans MS" panose="030F0702030302020204" pitchFamily="66" charset="0"/>
              </a:rPr>
              <a:t>lives.</a:t>
            </a:r>
            <a:endParaRPr lang="en-US" sz="2000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endParaRPr lang="en-US" sz="2000" dirty="0" smtClean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r>
              <a:rPr lang="en-US" sz="2000" b="1" u="sng" dirty="0" smtClean="0">
                <a:latin typeface="Comic Sans MS" panose="030F0702030302020204" pitchFamily="66" charset="0"/>
                <a:ea typeface="Century Gothic" charset="0"/>
                <a:cs typeface="Century Gothic" charset="0"/>
              </a:rPr>
              <a:t>Gross Motor</a:t>
            </a:r>
          </a:p>
          <a:p>
            <a:r>
              <a:rPr lang="en-GB" sz="2000" dirty="0">
                <a:latin typeface="Comic Sans MS" panose="030F0702030302020204" pitchFamily="66" charset="0"/>
              </a:rPr>
              <a:t>Gross motor skills provide the foundation for developing healthy bodies and social and emotional well-being. </a:t>
            </a:r>
            <a:endParaRPr lang="en-GB" sz="2000" dirty="0" smtClean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By providing </a:t>
            </a:r>
            <a:r>
              <a:rPr lang="en-GB" sz="2000" dirty="0">
                <a:latin typeface="Comic Sans MS" panose="030F0702030302020204" pitchFamily="66" charset="0"/>
              </a:rPr>
              <a:t>opportunities for play both indoors and outdoors, adults can support children to develop their core strength, stability, balance, spatial awareness, co-ordination and agility</a:t>
            </a:r>
            <a:r>
              <a:rPr lang="en-GB" sz="2000" dirty="0" smtClean="0">
                <a:latin typeface="Comic Sans MS" panose="030F0702030302020204" pitchFamily="66" charset="0"/>
              </a:rPr>
              <a:t>. </a:t>
            </a:r>
            <a:endParaRPr lang="en-US" sz="2000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endParaRPr lang="en-US" sz="2000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r>
              <a:rPr lang="en-US" sz="2000" b="1" u="sng" dirty="0" smtClean="0">
                <a:latin typeface="Comic Sans MS" panose="030F0702030302020204" pitchFamily="66" charset="0"/>
                <a:ea typeface="Century Gothic" charset="0"/>
                <a:cs typeface="Century Gothic" charset="0"/>
              </a:rPr>
              <a:t>Fine Motor </a:t>
            </a:r>
          </a:p>
          <a:p>
            <a:r>
              <a:rPr lang="en-GB" sz="2000" dirty="0" smtClean="0">
                <a:latin typeface="Comic Sans MS" panose="030F0702030302020204" pitchFamily="66" charset="0"/>
              </a:rPr>
              <a:t>Fine </a:t>
            </a:r>
            <a:r>
              <a:rPr lang="en-GB" sz="2000" dirty="0">
                <a:latin typeface="Comic Sans MS" panose="030F0702030302020204" pitchFamily="66" charset="0"/>
              </a:rPr>
              <a:t>motor control and precision helps with hand-eye co-ordination, which is later linked to early literacy.</a:t>
            </a:r>
            <a:endParaRPr lang="en-US" sz="2000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endParaRPr lang="en-US" sz="2000" dirty="0" smtClean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000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b="1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b="1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92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76"/>
    </mc:Choice>
    <mc:Fallback xmlns="">
      <p:transition spd="slow" advTm="1677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1E6272-C1FC-FE46-9958-F7746237E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9" y="0"/>
            <a:ext cx="9144000" cy="6553032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29271" y="158261"/>
            <a:ext cx="8528756" cy="506635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 dirty="0" smtClean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r>
              <a:rPr lang="en-US" sz="3200" dirty="0" smtClean="0">
                <a:latin typeface="Comic Sans MS" panose="030F0702030302020204" pitchFamily="66" charset="0"/>
                <a:ea typeface="Century Gothic" charset="0"/>
                <a:cs typeface="Century Gothic" charset="0"/>
              </a:rPr>
              <a:t>Personal, Social and Emotional Development</a:t>
            </a:r>
          </a:p>
          <a:p>
            <a:pPr algn="ctr"/>
            <a:endParaRPr lang="en-US" sz="32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Children’s </a:t>
            </a:r>
            <a:r>
              <a:rPr lang="en-GB" sz="2000" dirty="0">
                <a:latin typeface="Comic Sans MS" panose="030F0702030302020204" pitchFamily="66" charset="0"/>
              </a:rPr>
              <a:t>personal, social and emotional development (PSED) is crucial for children to lead healthy and happy lives, and is fundamental to their cognitive development</a:t>
            </a:r>
            <a:r>
              <a:rPr lang="en-GB" sz="2000" dirty="0" smtClean="0">
                <a:latin typeface="Comic Sans MS" panose="030F0702030302020204" pitchFamily="66" charset="0"/>
              </a:rPr>
              <a:t>.</a:t>
            </a:r>
          </a:p>
          <a:p>
            <a:endParaRPr lang="en-GB" sz="2000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We support children to </a:t>
            </a:r>
            <a:r>
              <a:rPr lang="en-GB" sz="2000" dirty="0">
                <a:latin typeface="Comic Sans MS" panose="030F0702030302020204" pitchFamily="66" charset="0"/>
              </a:rPr>
              <a:t>manage emotions, develop a positive sense of self, set themselves simple goals, have confidence in their own abilities, to persist and wait for what they want and direct attention as </a:t>
            </a:r>
            <a:r>
              <a:rPr lang="en-GB" sz="2000" dirty="0" smtClean="0">
                <a:latin typeface="Comic Sans MS" panose="030F0702030302020204" pitchFamily="66" charset="0"/>
              </a:rPr>
              <a:t>necessary.</a:t>
            </a:r>
          </a:p>
          <a:p>
            <a:endParaRPr lang="en-GB" sz="2000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Through supported interaction with other children, they learn how to make good friendships, co-operate and resolve conflicts peaceably.</a:t>
            </a:r>
            <a:endParaRPr lang="en-US" sz="2000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endParaRPr lang="en-US" sz="2000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000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b="1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400" b="1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solidFill>
                <a:schemeClr val="accent6"/>
              </a:solidFill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62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76"/>
    </mc:Choice>
    <mc:Fallback xmlns="">
      <p:transition spd="slow" advTm="16776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1E6272-C1FC-FE46-9958-F7746237E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803" y="-61547"/>
            <a:ext cx="9144000" cy="6553032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12357" y="479039"/>
            <a:ext cx="8362584" cy="484529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>
                <a:latin typeface="Comic Sans MS" panose="030F0702030302020204" pitchFamily="66" charset="0"/>
                <a:ea typeface="Century Gothic" charset="0"/>
                <a:cs typeface="Century Gothic" charset="0"/>
              </a:rPr>
              <a:t>Zones of Regulation</a:t>
            </a:r>
          </a:p>
          <a:p>
            <a:pPr algn="ctr"/>
            <a:endParaRPr lang="en-US" sz="2000" dirty="0" smtClean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0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b="1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b="1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07" y="1011446"/>
            <a:ext cx="7231380" cy="404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58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76"/>
    </mc:Choice>
    <mc:Fallback xmlns="">
      <p:transition spd="slow" advTm="16776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1E6272-C1FC-FE46-9958-F7746237E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9" y="0"/>
            <a:ext cx="9144000" cy="6553032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12357" y="479039"/>
            <a:ext cx="8362584" cy="484529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>
                <a:latin typeface="Comic Sans MS" panose="030F0702030302020204" pitchFamily="66" charset="0"/>
                <a:ea typeface="Century Gothic" charset="0"/>
                <a:cs typeface="Century Gothic" charset="0"/>
              </a:rPr>
              <a:t>Activity Time</a:t>
            </a:r>
          </a:p>
          <a:p>
            <a:pPr algn="ctr"/>
            <a:endParaRPr lang="en-US" sz="3200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r>
              <a:rPr lang="en-US" sz="3200" dirty="0" smtClean="0">
                <a:latin typeface="Comic Sans MS" panose="030F0702030302020204" pitchFamily="66" charset="0"/>
                <a:ea typeface="Century Gothic" charset="0"/>
                <a:cs typeface="Century Gothic" charset="0"/>
              </a:rPr>
              <a:t>Have a go at some of the activities with your child.</a:t>
            </a:r>
          </a:p>
          <a:p>
            <a:pPr algn="ctr"/>
            <a:endParaRPr lang="en-US" sz="3200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r>
              <a:rPr lang="en-US" sz="3200" dirty="0" smtClean="0">
                <a:latin typeface="Comic Sans MS" panose="030F0702030302020204" pitchFamily="66" charset="0"/>
                <a:ea typeface="Century Gothic" charset="0"/>
                <a:cs typeface="Century Gothic" charset="0"/>
              </a:rPr>
              <a:t>There is a list of instructions on each table and the adults will be able to answer any questions you have.</a:t>
            </a:r>
          </a:p>
          <a:p>
            <a:pPr algn="ctr"/>
            <a:endParaRPr lang="en-US" sz="3200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r>
              <a:rPr lang="en-US" sz="3200" u="sng" dirty="0" smtClean="0">
                <a:latin typeface="Comic Sans MS" panose="030F0702030302020204" pitchFamily="66" charset="0"/>
                <a:ea typeface="Century Gothic" charset="0"/>
                <a:cs typeface="Century Gothic" charset="0"/>
              </a:rPr>
              <a:t>*** Reminder – Next Workshop – Phonics</a:t>
            </a:r>
          </a:p>
          <a:p>
            <a:pPr algn="ctr"/>
            <a:r>
              <a:rPr lang="en-US" sz="3200" u="sng" dirty="0" smtClean="0">
                <a:latin typeface="Comic Sans MS" panose="030F0702030302020204" pitchFamily="66" charset="0"/>
                <a:ea typeface="Century Gothic" charset="0"/>
                <a:cs typeface="Century Gothic" charset="0"/>
              </a:rPr>
              <a:t>11</a:t>
            </a:r>
            <a:r>
              <a:rPr lang="en-US" sz="3200" u="sng" baseline="30000" dirty="0" smtClean="0">
                <a:latin typeface="Comic Sans MS" panose="030F0702030302020204" pitchFamily="66" charset="0"/>
                <a:ea typeface="Century Gothic" charset="0"/>
                <a:cs typeface="Century Gothic" charset="0"/>
              </a:rPr>
              <a:t>th</a:t>
            </a:r>
            <a:r>
              <a:rPr lang="en-US" sz="3200" u="sng" dirty="0" smtClean="0">
                <a:latin typeface="Comic Sans MS" panose="030F0702030302020204" pitchFamily="66" charset="0"/>
                <a:ea typeface="Century Gothic" charset="0"/>
                <a:cs typeface="Century Gothic" charset="0"/>
              </a:rPr>
              <a:t> November at 08:55</a:t>
            </a:r>
          </a:p>
          <a:p>
            <a:pPr algn="ctr"/>
            <a:endParaRPr lang="en-US" sz="3200" dirty="0">
              <a:latin typeface="Comic Sans MS" panose="030F0702030302020204" pitchFamily="66" charset="0"/>
              <a:ea typeface="Century Gothic" charset="0"/>
              <a:cs typeface="Century Gothic" charset="0"/>
            </a:endParaRPr>
          </a:p>
          <a:p>
            <a:pPr algn="ctr"/>
            <a:endParaRPr lang="en-US" sz="2000" dirty="0" smtClean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0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b="1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b="1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solidFill>
                <a:schemeClr val="accent6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3200" b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00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76"/>
    </mc:Choice>
    <mc:Fallback xmlns="">
      <p:transition spd="slow" advTm="16776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1335</TotalTime>
  <Words>425</Words>
  <Application>Microsoft Office PowerPoint</Application>
  <PresentationFormat>On-screen Show (4:3)</PresentationFormat>
  <Paragraphs>145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 can go here…</dc:title>
  <dc:creator>Helen Nelson</dc:creator>
  <cp:lastModifiedBy>Tracey Mountney</cp:lastModifiedBy>
  <cp:revision>88</cp:revision>
  <dcterms:created xsi:type="dcterms:W3CDTF">2015-10-22T12:13:10Z</dcterms:created>
  <dcterms:modified xsi:type="dcterms:W3CDTF">2026-10-14T06:45:47Z</dcterms:modified>
</cp:coreProperties>
</file>