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58" r:id="rId2"/>
    <p:sldId id="261" r:id="rId3"/>
    <p:sldId id="259" r:id="rId4"/>
    <p:sldId id="260" r:id="rId5"/>
    <p:sldId id="262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55"/>
    <p:restoredTop sz="93404" autoAdjust="0"/>
  </p:normalViewPr>
  <p:slideViewPr>
    <p:cSldViewPr snapToGrid="0" snapToObjects="1">
      <p:cViewPr varScale="1">
        <p:scale>
          <a:sx n="46" d="100"/>
          <a:sy n="46" d="100"/>
        </p:scale>
        <p:origin x="213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5089BF-9AFC-5A41-9E9D-F40779A1D23C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5EAE5-C8CB-CE43-A041-B87DC0D8D7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238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5EAE5-C8CB-CE43-A041-B87DC0D8D76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81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5EAE5-C8CB-CE43-A041-B87DC0D8D76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001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5EAE5-C8CB-CE43-A041-B87DC0D8D76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61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5EAE5-C8CB-CE43-A041-B87DC0D8D76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228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5EAE5-C8CB-CE43-A041-B87DC0D8D76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56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5EAE5-C8CB-CE43-A041-B87DC0D8D76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736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4996-0F44-1A41-91AF-7BF62A9BEA7D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D7D-5813-6D4D-8153-EC9489A276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151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4996-0F44-1A41-91AF-7BF62A9BEA7D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D7D-5813-6D4D-8153-EC9489A276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120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4996-0F44-1A41-91AF-7BF62A9BEA7D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D7D-5813-6D4D-8153-EC9489A276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941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4996-0F44-1A41-91AF-7BF62A9BEA7D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D7D-5813-6D4D-8153-EC9489A276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53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4996-0F44-1A41-91AF-7BF62A9BEA7D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D7D-5813-6D4D-8153-EC9489A276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101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4996-0F44-1A41-91AF-7BF62A9BEA7D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D7D-5813-6D4D-8153-EC9489A276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6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4996-0F44-1A41-91AF-7BF62A9BEA7D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D7D-5813-6D4D-8153-EC9489A276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96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4996-0F44-1A41-91AF-7BF62A9BEA7D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D7D-5813-6D4D-8153-EC9489A276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874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4996-0F44-1A41-91AF-7BF62A9BEA7D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D7D-5813-6D4D-8153-EC9489A276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722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4996-0F44-1A41-91AF-7BF62A9BEA7D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D7D-5813-6D4D-8153-EC9489A276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13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4996-0F44-1A41-91AF-7BF62A9BEA7D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D7D-5813-6D4D-8153-EC9489A276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24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64996-0F44-1A41-91AF-7BF62A9BEA7D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D2D7D-5813-6D4D-8153-EC9489A276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293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41E6272-C1FC-FE46-9958-F7746237E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49" y="0"/>
            <a:ext cx="9144000" cy="655303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12357" y="479039"/>
            <a:ext cx="8362584" cy="484529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err="1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Marvellous</a:t>
            </a:r>
            <a:r>
              <a:rPr lang="en-US" sz="3200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 </a:t>
            </a:r>
            <a:r>
              <a:rPr lang="en-US" sz="3200" dirty="0" err="1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Maths</a:t>
            </a:r>
            <a:endParaRPr lang="en-US" sz="3200" dirty="0" smtClean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algn="ctr"/>
            <a:endParaRPr lang="en-US" sz="3200" dirty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lvl="0" algn="ctr"/>
            <a:r>
              <a:rPr lang="en-GB" sz="2400" dirty="0">
                <a:latin typeface="Comic Sans MS" panose="030F0702030302020204" pitchFamily="66" charset="0"/>
              </a:rPr>
              <a:t>In </a:t>
            </a:r>
            <a:r>
              <a:rPr lang="en-GB" sz="2400" dirty="0" smtClean="0">
                <a:latin typeface="Comic Sans MS" panose="030F0702030302020204" pitchFamily="66" charset="0"/>
              </a:rPr>
              <a:t>Early Years </a:t>
            </a:r>
            <a:r>
              <a:rPr lang="en-GB" sz="2400" dirty="0">
                <a:latin typeface="Comic Sans MS" panose="030F0702030302020204" pitchFamily="66" charset="0"/>
              </a:rPr>
              <a:t>our curriculum is broken down into two parts</a:t>
            </a:r>
            <a:r>
              <a:rPr lang="en-GB" sz="2400" dirty="0" smtClean="0">
                <a:latin typeface="Comic Sans MS" panose="030F0702030302020204" pitchFamily="66" charset="0"/>
              </a:rPr>
              <a:t>:</a:t>
            </a:r>
          </a:p>
          <a:p>
            <a:pPr lvl="0" algn="ctr"/>
            <a:endParaRPr lang="en-GB" sz="2400" dirty="0">
              <a:latin typeface="Comic Sans MS" panose="030F0702030302020204" pitchFamily="66" charset="0"/>
            </a:endParaRPr>
          </a:p>
          <a:p>
            <a:pPr lvl="0" algn="ctr"/>
            <a:r>
              <a:rPr lang="en-GB" sz="2400" b="1" dirty="0">
                <a:latin typeface="Comic Sans MS" panose="030F0702030302020204" pitchFamily="66" charset="0"/>
              </a:rPr>
              <a:t>Prime areas of learning</a:t>
            </a:r>
            <a:r>
              <a:rPr lang="en-GB" sz="2400" dirty="0">
                <a:latin typeface="Comic Sans MS" panose="030F0702030302020204" pitchFamily="66" charset="0"/>
              </a:rPr>
              <a:t>: Communication and Language</a:t>
            </a:r>
          </a:p>
          <a:p>
            <a:pPr lvl="0" algn="ctr"/>
            <a:r>
              <a:rPr lang="en-GB" sz="2400" dirty="0">
                <a:latin typeface="Comic Sans MS" panose="030F0702030302020204" pitchFamily="66" charset="0"/>
              </a:rPr>
              <a:t>Physical Development </a:t>
            </a:r>
          </a:p>
          <a:p>
            <a:pPr lvl="0" algn="ctr"/>
            <a:r>
              <a:rPr lang="en-GB" sz="2400" dirty="0">
                <a:latin typeface="Comic Sans MS" panose="030F0702030302020204" pitchFamily="66" charset="0"/>
              </a:rPr>
              <a:t>Personal, Social and Emotional Development </a:t>
            </a:r>
          </a:p>
          <a:p>
            <a:pPr lvl="0" algn="ctr"/>
            <a:endParaRPr lang="en-GB" sz="2400" dirty="0">
              <a:latin typeface="Comic Sans MS" panose="030F0702030302020204" pitchFamily="66" charset="0"/>
            </a:endParaRPr>
          </a:p>
          <a:p>
            <a:pPr lvl="0" algn="ctr"/>
            <a:r>
              <a:rPr lang="en-GB" sz="2400" b="1" dirty="0" smtClean="0">
                <a:latin typeface="Comic Sans MS" panose="030F0702030302020204" pitchFamily="66" charset="0"/>
              </a:rPr>
              <a:t>Specific </a:t>
            </a:r>
            <a:r>
              <a:rPr lang="en-GB" sz="2400" b="1" dirty="0">
                <a:latin typeface="Comic Sans MS" panose="030F0702030302020204" pitchFamily="66" charset="0"/>
              </a:rPr>
              <a:t>areas of learning</a:t>
            </a:r>
            <a:r>
              <a:rPr lang="en-GB" sz="2400" dirty="0">
                <a:latin typeface="Comic Sans MS" panose="030F0702030302020204" pitchFamily="66" charset="0"/>
              </a:rPr>
              <a:t>: Literacy</a:t>
            </a:r>
          </a:p>
          <a:p>
            <a:pPr lvl="0" algn="ctr"/>
            <a:r>
              <a:rPr lang="en-GB" sz="2400" dirty="0">
                <a:latin typeface="Comic Sans MS" panose="030F0702030302020204" pitchFamily="66" charset="0"/>
              </a:rPr>
              <a:t>Maths</a:t>
            </a:r>
          </a:p>
          <a:p>
            <a:pPr lvl="0" algn="ctr"/>
            <a:r>
              <a:rPr lang="en-GB" sz="2400" dirty="0">
                <a:latin typeface="Comic Sans MS" panose="030F0702030302020204" pitchFamily="66" charset="0"/>
              </a:rPr>
              <a:t>Understanding the World</a:t>
            </a:r>
          </a:p>
          <a:p>
            <a:pPr lvl="0" algn="ctr"/>
            <a:r>
              <a:rPr lang="en-GB" sz="2400" dirty="0">
                <a:latin typeface="Comic Sans MS" panose="030F0702030302020204" pitchFamily="66" charset="0"/>
              </a:rPr>
              <a:t>Expressive Art and design</a:t>
            </a:r>
          </a:p>
          <a:p>
            <a:pPr algn="ctr"/>
            <a:endParaRPr lang="en-US" sz="2000" dirty="0" smtClean="0">
              <a:solidFill>
                <a:schemeClr val="accent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2000" dirty="0">
              <a:solidFill>
                <a:schemeClr val="accent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2400" dirty="0">
              <a:solidFill>
                <a:schemeClr val="accent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2400" dirty="0">
              <a:solidFill>
                <a:schemeClr val="accent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2400" dirty="0">
              <a:solidFill>
                <a:schemeClr val="accent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2400" dirty="0">
              <a:solidFill>
                <a:schemeClr val="accent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2400" dirty="0">
              <a:solidFill>
                <a:schemeClr val="accent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2400" b="1" dirty="0">
              <a:solidFill>
                <a:schemeClr val="accent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2400" b="1" dirty="0">
              <a:solidFill>
                <a:schemeClr val="accent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200" b="1" dirty="0">
              <a:solidFill>
                <a:schemeClr val="accent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200" b="1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200" b="1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200" b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62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76"/>
    </mc:Choice>
    <mc:Fallback xmlns="">
      <p:transition spd="slow" advTm="1677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41E6272-C1FC-FE46-9958-F7746237E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49" y="0"/>
            <a:ext cx="9144000" cy="655303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12357" y="0"/>
            <a:ext cx="8362584" cy="506635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 dirty="0" smtClean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200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What does </a:t>
            </a:r>
            <a:r>
              <a:rPr lang="en-US" sz="3200" dirty="0" err="1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maths</a:t>
            </a:r>
            <a:r>
              <a:rPr lang="en-US" sz="3200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 look like in reception?</a:t>
            </a:r>
          </a:p>
          <a:p>
            <a:pPr algn="ctr"/>
            <a:endParaRPr lang="en-US" sz="3200" dirty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algn="ctr"/>
            <a:endParaRPr lang="en-US" sz="2400" dirty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All activities are practical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Daily discrete </a:t>
            </a:r>
            <a:r>
              <a:rPr lang="en-US" sz="2400" dirty="0" err="1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maths</a:t>
            </a:r>
            <a:r>
              <a:rPr lang="en-US" sz="2400" dirty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 lessons</a:t>
            </a:r>
          </a:p>
          <a:p>
            <a:endParaRPr lang="en-US" sz="2400" dirty="0" smtClean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Numberland</a:t>
            </a:r>
            <a:r>
              <a:rPr lang="en-US" sz="2400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 sessions at least once a week </a:t>
            </a:r>
          </a:p>
          <a:p>
            <a:endParaRPr lang="en-US" sz="2400" dirty="0" smtClean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Maths</a:t>
            </a:r>
            <a:r>
              <a:rPr lang="en-US" sz="2400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 Challenge table</a:t>
            </a:r>
          </a:p>
          <a:p>
            <a:endParaRPr lang="en-US" sz="2400" dirty="0" smtClean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Outdoor </a:t>
            </a:r>
            <a:r>
              <a:rPr lang="en-US" sz="2400" dirty="0" err="1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maths</a:t>
            </a:r>
            <a:endParaRPr lang="en-US" sz="2400" dirty="0" smtClean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algn="ctr"/>
            <a:endParaRPr lang="en-US" sz="2000" dirty="0">
              <a:solidFill>
                <a:schemeClr val="accent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2400" dirty="0">
              <a:solidFill>
                <a:schemeClr val="accent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2400" dirty="0">
              <a:solidFill>
                <a:schemeClr val="accent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2400" dirty="0">
              <a:solidFill>
                <a:schemeClr val="accent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2400" dirty="0">
              <a:solidFill>
                <a:schemeClr val="accent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2400" dirty="0">
              <a:solidFill>
                <a:schemeClr val="accent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2400" b="1" dirty="0">
              <a:solidFill>
                <a:schemeClr val="accent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2400" b="1" dirty="0">
              <a:solidFill>
                <a:schemeClr val="accent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200" b="1" dirty="0">
              <a:solidFill>
                <a:schemeClr val="accent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200" b="1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200" b="1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200" b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8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76"/>
    </mc:Choice>
    <mc:Fallback xmlns="">
      <p:transition spd="slow" advTm="1677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41E6272-C1FC-FE46-9958-F7746237E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49" y="0"/>
            <a:ext cx="9144000" cy="655303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12357" y="228315"/>
            <a:ext cx="8362584" cy="632471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End of Reception expectation in </a:t>
            </a:r>
            <a:r>
              <a:rPr lang="en-US" sz="3200" dirty="0" err="1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M</a:t>
            </a:r>
            <a:r>
              <a:rPr lang="en-US" sz="3200" dirty="0" err="1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aths</a:t>
            </a:r>
            <a:endParaRPr lang="en-US" sz="3200" dirty="0" smtClean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algn="ctr"/>
            <a:endParaRPr lang="en-US" sz="3200" dirty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r>
              <a:rPr lang="en-US" sz="2400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 ELG- Number</a:t>
            </a:r>
          </a:p>
          <a:p>
            <a:endParaRPr lang="en-US" sz="2400" dirty="0" smtClean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Children will have a deep understanding of number to 10 including the composition of each number</a:t>
            </a:r>
          </a:p>
          <a:p>
            <a:endParaRPr lang="en-US" sz="2400" dirty="0" smtClean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Subitise</a:t>
            </a:r>
            <a:r>
              <a:rPr lang="en-US" sz="2400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 (</a:t>
            </a:r>
            <a:r>
              <a:rPr lang="en-US" sz="2400" dirty="0" err="1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recognise</a:t>
            </a:r>
            <a:r>
              <a:rPr lang="en-US" sz="2400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 quantities without counting) to 5</a:t>
            </a:r>
          </a:p>
          <a:p>
            <a:endParaRPr lang="en-US" sz="2400" dirty="0" smtClean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endParaRPr lang="en-US" sz="2400" dirty="0" smtClean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endParaRPr lang="en-US" sz="2400" dirty="0" smtClean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Automatically recall </a:t>
            </a:r>
            <a:r>
              <a:rPr lang="en-GB" sz="2400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number </a:t>
            </a:r>
            <a:r>
              <a:rPr lang="en-GB" sz="2400" dirty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bonds up to 5 (including subtraction facts) and some number bonds </a:t>
            </a:r>
            <a:r>
              <a:rPr lang="en-GB" sz="2400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to 10</a:t>
            </a:r>
            <a:r>
              <a:rPr lang="en-GB" sz="2400" dirty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, including double facts. </a:t>
            </a:r>
            <a:endParaRPr lang="en-GB" sz="2400" dirty="0" smtClean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Century Gothic" charset="0"/>
              <a:ea typeface="Century Gothic" charset="0"/>
              <a:cs typeface="Century Gothic" charset="0"/>
            </a:endParaRPr>
          </a:p>
          <a:p>
            <a:endParaRPr lang="en-US" sz="20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2000" dirty="0">
              <a:solidFill>
                <a:schemeClr val="accent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2400" dirty="0">
              <a:solidFill>
                <a:schemeClr val="accent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2400" dirty="0">
              <a:solidFill>
                <a:schemeClr val="accent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2400" dirty="0">
              <a:solidFill>
                <a:schemeClr val="accent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2400" dirty="0">
              <a:solidFill>
                <a:schemeClr val="accent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2400" dirty="0">
              <a:solidFill>
                <a:schemeClr val="accent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2400" b="1" dirty="0">
              <a:solidFill>
                <a:schemeClr val="accent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2400" b="1" dirty="0">
              <a:solidFill>
                <a:schemeClr val="accent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200" b="1" dirty="0">
              <a:solidFill>
                <a:schemeClr val="accent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200" b="1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200" b="1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200" b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765" y="3255858"/>
            <a:ext cx="5838825" cy="628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728" y="5356095"/>
            <a:ext cx="56769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92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76"/>
    </mc:Choice>
    <mc:Fallback xmlns="">
      <p:transition spd="slow" advTm="1677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41E6272-C1FC-FE46-9958-F7746237E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49" y="0"/>
            <a:ext cx="9144000" cy="655303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12357" y="0"/>
            <a:ext cx="8362584" cy="506635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 dirty="0" smtClean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200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End of Reception expectation in </a:t>
            </a:r>
            <a:r>
              <a:rPr lang="en-US" sz="3200" dirty="0" err="1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M</a:t>
            </a:r>
            <a:r>
              <a:rPr lang="en-US" sz="3200" dirty="0" err="1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aths</a:t>
            </a:r>
            <a:endParaRPr lang="en-US" sz="3200" dirty="0" smtClean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algn="ctr"/>
            <a:endParaRPr lang="en-US" sz="3200" dirty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r>
              <a:rPr lang="en-US" sz="2400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 ELG- Numerical Patterns</a:t>
            </a:r>
          </a:p>
          <a:p>
            <a:endParaRPr lang="en-US" sz="2400" dirty="0" smtClean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Verbally count beyond 20, recognising the pattern of the counting system</a:t>
            </a:r>
            <a:r>
              <a:rPr lang="en-GB" sz="2400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;</a:t>
            </a:r>
          </a:p>
          <a:p>
            <a:endParaRPr lang="en-US" sz="2400" dirty="0" smtClean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Compare quantities up to 10 in different contexts, recognising when one quantity is greater than, less than or the same as the other </a:t>
            </a:r>
            <a:r>
              <a:rPr lang="en-GB" sz="2400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quantity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Explore and represent patterns within numbers up to 10, including evens and odds, double facts and how quantities can be distributed equally</a:t>
            </a:r>
            <a:endParaRPr lang="en-GB" sz="20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endParaRPr lang="en-US" sz="20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2000" dirty="0">
              <a:solidFill>
                <a:schemeClr val="accent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2400" dirty="0">
              <a:solidFill>
                <a:schemeClr val="accent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2400" dirty="0">
              <a:solidFill>
                <a:schemeClr val="accent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2400" dirty="0">
              <a:solidFill>
                <a:schemeClr val="accent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2400" dirty="0">
              <a:solidFill>
                <a:schemeClr val="accent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2400" dirty="0">
              <a:solidFill>
                <a:schemeClr val="accent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2400" b="1" dirty="0">
              <a:solidFill>
                <a:schemeClr val="accent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2400" b="1" dirty="0">
              <a:solidFill>
                <a:schemeClr val="accent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200" b="1" dirty="0">
              <a:solidFill>
                <a:schemeClr val="accent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200" b="1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200" b="1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200" b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62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76"/>
    </mc:Choice>
    <mc:Fallback xmlns="">
      <p:transition spd="slow" advTm="16776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41E6272-C1FC-FE46-9958-F7746237E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49" y="0"/>
            <a:ext cx="9144000" cy="655303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12357" y="479039"/>
            <a:ext cx="8362584" cy="484529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How can you support your child at home?</a:t>
            </a:r>
          </a:p>
          <a:p>
            <a:pPr algn="ctr"/>
            <a:endParaRPr lang="en-US" sz="2000" dirty="0" smtClean="0">
              <a:solidFill>
                <a:schemeClr val="accent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2000" dirty="0">
              <a:solidFill>
                <a:schemeClr val="accent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2400" dirty="0">
              <a:solidFill>
                <a:schemeClr val="accent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2400" dirty="0">
              <a:solidFill>
                <a:schemeClr val="accent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2400" dirty="0">
              <a:solidFill>
                <a:schemeClr val="accent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2400" dirty="0">
              <a:solidFill>
                <a:schemeClr val="accent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2400" dirty="0">
              <a:solidFill>
                <a:schemeClr val="accent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2400" b="1" dirty="0">
              <a:solidFill>
                <a:schemeClr val="accent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2400" b="1" dirty="0">
              <a:solidFill>
                <a:schemeClr val="accent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200" b="1" dirty="0">
              <a:solidFill>
                <a:schemeClr val="accent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200" b="1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200" b="1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200" b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7613" t="19710" r="8774" b="20871"/>
          <a:stretch/>
        </p:blipFill>
        <p:spPr>
          <a:xfrm>
            <a:off x="2091716" y="1196755"/>
            <a:ext cx="1979121" cy="14064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2369" y="2901686"/>
            <a:ext cx="1805756" cy="1805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975" y="3276516"/>
            <a:ext cx="2681642" cy="13248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7267" y="1152341"/>
            <a:ext cx="2563209" cy="14508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/>
          <a:srcRect b="37189"/>
          <a:stretch/>
        </p:blipFill>
        <p:spPr>
          <a:xfrm>
            <a:off x="3782188" y="3276516"/>
            <a:ext cx="1963082" cy="155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58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76"/>
    </mc:Choice>
    <mc:Fallback xmlns="">
      <p:transition spd="slow" advTm="16776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41E6272-C1FC-FE46-9958-F7746237E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49" y="0"/>
            <a:ext cx="9144000" cy="655303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12357" y="479039"/>
            <a:ext cx="8362584" cy="484529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Activity Time</a:t>
            </a:r>
          </a:p>
          <a:p>
            <a:pPr algn="ctr"/>
            <a:endParaRPr lang="en-US" sz="3200" dirty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200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Have a go at some of the activities with your child.</a:t>
            </a:r>
          </a:p>
          <a:p>
            <a:pPr algn="ctr"/>
            <a:endParaRPr lang="en-US" sz="3200" dirty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200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There is a list of instructions on each table and the adults will be able to answer any questions you have.</a:t>
            </a:r>
          </a:p>
          <a:p>
            <a:pPr algn="ctr"/>
            <a:endParaRPr lang="en-US" sz="3200" dirty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algn="ctr"/>
            <a:endParaRPr lang="en-US" sz="2000" dirty="0" smtClean="0">
              <a:solidFill>
                <a:schemeClr val="accent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2000" dirty="0">
              <a:solidFill>
                <a:schemeClr val="accent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2400" dirty="0">
              <a:solidFill>
                <a:schemeClr val="accent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2400" dirty="0">
              <a:solidFill>
                <a:schemeClr val="accent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2400" dirty="0">
              <a:solidFill>
                <a:schemeClr val="accent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2400" dirty="0">
              <a:solidFill>
                <a:schemeClr val="accent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2400" dirty="0">
              <a:solidFill>
                <a:schemeClr val="accent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2400" b="1" dirty="0">
              <a:solidFill>
                <a:schemeClr val="accent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2400" b="1" dirty="0">
              <a:solidFill>
                <a:schemeClr val="accent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200" b="1" dirty="0">
              <a:solidFill>
                <a:schemeClr val="accent6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200" b="1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200" b="1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200" b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00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76"/>
    </mc:Choice>
    <mc:Fallback xmlns="">
      <p:transition spd="slow" advTm="16776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1069</TotalTime>
  <Words>253</Words>
  <Application>Microsoft Office PowerPoint</Application>
  <PresentationFormat>On-screen Show (4:3)</PresentationFormat>
  <Paragraphs>125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 can go here…</dc:title>
  <dc:creator>Helen Nelson</dc:creator>
  <cp:lastModifiedBy>Mark OHalloran</cp:lastModifiedBy>
  <cp:revision>80</cp:revision>
  <dcterms:created xsi:type="dcterms:W3CDTF">2015-10-22T12:13:10Z</dcterms:created>
  <dcterms:modified xsi:type="dcterms:W3CDTF">2026-04-07T18:55:34Z</dcterms:modified>
</cp:coreProperties>
</file>